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6"/>
  </p:notesMasterIdLst>
  <p:sldIdLst>
    <p:sldId id="278" r:id="rId5"/>
    <p:sldId id="280" r:id="rId6"/>
    <p:sldId id="294" r:id="rId7"/>
    <p:sldId id="309" r:id="rId8"/>
    <p:sldId id="295" r:id="rId9"/>
    <p:sldId id="297" r:id="rId10"/>
    <p:sldId id="298" r:id="rId11"/>
    <p:sldId id="299" r:id="rId12"/>
    <p:sldId id="300" r:id="rId13"/>
    <p:sldId id="301" r:id="rId14"/>
    <p:sldId id="310" r:id="rId15"/>
    <p:sldId id="302" r:id="rId16"/>
    <p:sldId id="303" r:id="rId17"/>
    <p:sldId id="304" r:id="rId18"/>
    <p:sldId id="305" r:id="rId19"/>
    <p:sldId id="306" r:id="rId20"/>
    <p:sldId id="307" r:id="rId21"/>
    <p:sldId id="311" r:id="rId22"/>
    <p:sldId id="308" r:id="rId23"/>
    <p:sldId id="292" r:id="rId24"/>
    <p:sldId id="293" r:id="rId25"/>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478" autoAdjust="0"/>
  </p:normalViewPr>
  <p:slideViewPr>
    <p:cSldViewPr snapToGrid="0" snapToObjects="1">
      <p:cViewPr>
        <p:scale>
          <a:sx n="90" d="100"/>
          <a:sy n="90" d="100"/>
        </p:scale>
        <p:origin x="-36" y="-43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Rezaee" userId="b9f4f2ab640d34d2" providerId="LiveId" clId="{81A83908-918D-4CF9-A99A-C6F494574BFA}"/>
    <pc:docChg chg="undo redo custSel addSld delSld modSld">
      <pc:chgData name="Abdullah Rezaee" userId="b9f4f2ab640d34d2" providerId="LiveId" clId="{81A83908-918D-4CF9-A99A-C6F494574BFA}" dt="2024-01-09T22:46:04.458" v="1673" actId="20577"/>
      <pc:docMkLst>
        <pc:docMk/>
      </pc:docMkLst>
      <pc:sldChg chg="modSp mod modNotesTx">
        <pc:chgData name="Abdullah Rezaee" userId="b9f4f2ab640d34d2" providerId="LiveId" clId="{81A83908-918D-4CF9-A99A-C6F494574BFA}" dt="2024-01-09T22:14:06.194" v="1602" actId="20577"/>
        <pc:sldMkLst>
          <pc:docMk/>
          <pc:sldMk cId="2131568492" sldId="278"/>
        </pc:sldMkLst>
        <pc:spChg chg="mod">
          <ac:chgData name="Abdullah Rezaee" userId="b9f4f2ab640d34d2" providerId="LiveId" clId="{81A83908-918D-4CF9-A99A-C6F494574BFA}" dt="2024-01-09T19:13:14.789" v="1353" actId="255"/>
          <ac:spMkLst>
            <pc:docMk/>
            <pc:sldMk cId="2131568492" sldId="278"/>
            <ac:spMk id="2" creationId="{516860D9-9D47-C0BB-B2B4-4B6F2B36CFCC}"/>
          </ac:spMkLst>
        </pc:spChg>
        <pc:spChg chg="mod">
          <ac:chgData name="Abdullah Rezaee" userId="b9f4f2ab640d34d2" providerId="LiveId" clId="{81A83908-918D-4CF9-A99A-C6F494574BFA}" dt="2024-01-09T22:14:06.194" v="1602" actId="20577"/>
          <ac:spMkLst>
            <pc:docMk/>
            <pc:sldMk cId="2131568492" sldId="278"/>
            <ac:spMk id="3" creationId="{86C1060B-300F-3CE3-E5AA-D8E29791C960}"/>
          </ac:spMkLst>
        </pc:spChg>
      </pc:sldChg>
      <pc:sldChg chg="del">
        <pc:chgData name="Abdullah Rezaee" userId="b9f4f2ab640d34d2" providerId="LiveId" clId="{81A83908-918D-4CF9-A99A-C6F494574BFA}" dt="2024-01-08T16:18:37.813" v="0" actId="2696"/>
        <pc:sldMkLst>
          <pc:docMk/>
          <pc:sldMk cId="3855531800" sldId="279"/>
        </pc:sldMkLst>
      </pc:sldChg>
      <pc:sldChg chg="modSp mod">
        <pc:chgData name="Abdullah Rezaee" userId="b9f4f2ab640d34d2" providerId="LiveId" clId="{81A83908-918D-4CF9-A99A-C6F494574BFA}" dt="2024-01-09T20:06:04.245" v="1413" actId="20577"/>
        <pc:sldMkLst>
          <pc:docMk/>
          <pc:sldMk cId="979622006" sldId="280"/>
        </pc:sldMkLst>
        <pc:spChg chg="mod">
          <ac:chgData name="Abdullah Rezaee" userId="b9f4f2ab640d34d2" providerId="LiveId" clId="{81A83908-918D-4CF9-A99A-C6F494574BFA}" dt="2024-01-09T19:14:29.665" v="1358" actId="255"/>
          <ac:spMkLst>
            <pc:docMk/>
            <pc:sldMk cId="979622006" sldId="280"/>
            <ac:spMk id="2" creationId="{4A940BC6-9DA0-FB4D-8879-DC8B3958C07C}"/>
          </ac:spMkLst>
        </pc:spChg>
        <pc:spChg chg="mod">
          <ac:chgData name="Abdullah Rezaee" userId="b9f4f2ab640d34d2" providerId="LiveId" clId="{81A83908-918D-4CF9-A99A-C6F494574BFA}" dt="2024-01-09T20:06:04.245" v="1413" actId="20577"/>
          <ac:spMkLst>
            <pc:docMk/>
            <pc:sldMk cId="979622006" sldId="280"/>
            <ac:spMk id="3" creationId="{1E0B8C4B-3A3C-9FD1-59FB-1666C1F09376}"/>
          </ac:spMkLst>
        </pc:spChg>
        <pc:spChg chg="mod">
          <ac:chgData name="Abdullah Rezaee" userId="b9f4f2ab640d34d2" providerId="LiveId" clId="{81A83908-918D-4CF9-A99A-C6F494574BFA}" dt="2024-01-08T20:14:19.800" v="980" actId="20577"/>
          <ac:spMkLst>
            <pc:docMk/>
            <pc:sldMk cId="979622006" sldId="280"/>
            <ac:spMk id="14" creationId="{03571BF2-FCCE-E7A0-736D-9168D2BBFF63}"/>
          </ac:spMkLst>
        </pc:spChg>
      </pc:sldChg>
      <pc:sldChg chg="modSp del mod">
        <pc:chgData name="Abdullah Rezaee" userId="b9f4f2ab640d34d2" providerId="LiveId" clId="{81A83908-918D-4CF9-A99A-C6F494574BFA}" dt="2024-01-09T16:45:40.846" v="1299" actId="2696"/>
        <pc:sldMkLst>
          <pc:docMk/>
          <pc:sldMk cId="2952923800" sldId="281"/>
        </pc:sldMkLst>
        <pc:spChg chg="mod">
          <ac:chgData name="Abdullah Rezaee" userId="b9f4f2ab640d34d2" providerId="LiveId" clId="{81A83908-918D-4CF9-A99A-C6F494574BFA}" dt="2024-01-08T16:36:26.204" v="296"/>
          <ac:spMkLst>
            <pc:docMk/>
            <pc:sldMk cId="2952923800" sldId="281"/>
            <ac:spMk id="2" creationId="{D53B219B-7E3A-7E84-6386-37313F0CFB09}"/>
          </ac:spMkLst>
        </pc:spChg>
        <pc:spChg chg="mod">
          <ac:chgData name="Abdullah Rezaee" userId="b9f4f2ab640d34d2" providerId="LiveId" clId="{81A83908-918D-4CF9-A99A-C6F494574BFA}" dt="2024-01-08T16:36:19.879" v="295" actId="20577"/>
          <ac:spMkLst>
            <pc:docMk/>
            <pc:sldMk cId="2952923800" sldId="281"/>
            <ac:spMk id="3" creationId="{A2E339BF-E6D7-DD0E-AF02-6813852EE723}"/>
          </ac:spMkLst>
        </pc:spChg>
      </pc:sldChg>
      <pc:sldChg chg="del">
        <pc:chgData name="Abdullah Rezaee" userId="b9f4f2ab640d34d2" providerId="LiveId" clId="{81A83908-918D-4CF9-A99A-C6F494574BFA}" dt="2024-01-08T16:37:14.445" v="299" actId="2696"/>
        <pc:sldMkLst>
          <pc:docMk/>
          <pc:sldMk cId="685681062" sldId="282"/>
        </pc:sldMkLst>
      </pc:sldChg>
      <pc:sldChg chg="del">
        <pc:chgData name="Abdullah Rezaee" userId="b9f4f2ab640d34d2" providerId="LiveId" clId="{81A83908-918D-4CF9-A99A-C6F494574BFA}" dt="2024-01-08T16:36:38.468" v="297" actId="2696"/>
        <pc:sldMkLst>
          <pc:docMk/>
          <pc:sldMk cId="2886474736" sldId="284"/>
        </pc:sldMkLst>
      </pc:sldChg>
      <pc:sldChg chg="del">
        <pc:chgData name="Abdullah Rezaee" userId="b9f4f2ab640d34d2" providerId="LiveId" clId="{81A83908-918D-4CF9-A99A-C6F494574BFA}" dt="2024-01-08T16:28:17.830" v="195" actId="2696"/>
        <pc:sldMkLst>
          <pc:docMk/>
          <pc:sldMk cId="2011930182" sldId="285"/>
        </pc:sldMkLst>
      </pc:sldChg>
      <pc:sldChg chg="del">
        <pc:chgData name="Abdullah Rezaee" userId="b9f4f2ab640d34d2" providerId="LiveId" clId="{81A83908-918D-4CF9-A99A-C6F494574BFA}" dt="2024-01-08T16:28:36.140" v="196" actId="2696"/>
        <pc:sldMkLst>
          <pc:docMk/>
          <pc:sldMk cId="2452269796" sldId="287"/>
        </pc:sldMkLst>
      </pc:sldChg>
      <pc:sldChg chg="del">
        <pc:chgData name="Abdullah Rezaee" userId="b9f4f2ab640d34d2" providerId="LiveId" clId="{81A83908-918D-4CF9-A99A-C6F494574BFA}" dt="2024-01-08T16:37:26.677" v="301" actId="2696"/>
        <pc:sldMkLst>
          <pc:docMk/>
          <pc:sldMk cId="1600494506" sldId="288"/>
        </pc:sldMkLst>
      </pc:sldChg>
      <pc:sldChg chg="del">
        <pc:chgData name="Abdullah Rezaee" userId="b9f4f2ab640d34d2" providerId="LiveId" clId="{81A83908-918D-4CF9-A99A-C6F494574BFA}" dt="2024-01-08T16:37:29.060" v="302" actId="2696"/>
        <pc:sldMkLst>
          <pc:docMk/>
          <pc:sldMk cId="2502887943" sldId="289"/>
        </pc:sldMkLst>
      </pc:sldChg>
      <pc:sldChg chg="del">
        <pc:chgData name="Abdullah Rezaee" userId="b9f4f2ab640d34d2" providerId="LiveId" clId="{81A83908-918D-4CF9-A99A-C6F494574BFA}" dt="2024-01-09T16:44:58.049" v="1298" actId="2696"/>
        <pc:sldMkLst>
          <pc:docMk/>
          <pc:sldMk cId="3170280394" sldId="290"/>
        </pc:sldMkLst>
      </pc:sldChg>
      <pc:sldChg chg="del">
        <pc:chgData name="Abdullah Rezaee" userId="b9f4f2ab640d34d2" providerId="LiveId" clId="{81A83908-918D-4CF9-A99A-C6F494574BFA}" dt="2024-01-08T16:38:08.926" v="303" actId="2696"/>
        <pc:sldMkLst>
          <pc:docMk/>
          <pc:sldMk cId="249904479" sldId="291"/>
        </pc:sldMkLst>
      </pc:sldChg>
      <pc:sldChg chg="modSp mod modNotesTx">
        <pc:chgData name="Abdullah Rezaee" userId="b9f4f2ab640d34d2" providerId="LiveId" clId="{81A83908-918D-4CF9-A99A-C6F494574BFA}" dt="2024-01-09T22:41:37.638" v="1631"/>
        <pc:sldMkLst>
          <pc:docMk/>
          <pc:sldMk cId="94818171" sldId="292"/>
        </pc:sldMkLst>
        <pc:spChg chg="mod">
          <ac:chgData name="Abdullah Rezaee" userId="b9f4f2ab640d34d2" providerId="LiveId" clId="{81A83908-918D-4CF9-A99A-C6F494574BFA}" dt="2024-01-08T17:20:52.610" v="443" actId="20577"/>
          <ac:spMkLst>
            <pc:docMk/>
            <pc:sldMk cId="94818171" sldId="292"/>
            <ac:spMk id="3" creationId="{2BE8FDE3-DBA4-6A04-C75D-E56FE92EF368}"/>
          </ac:spMkLst>
        </pc:spChg>
      </pc:sldChg>
      <pc:sldChg chg="modSp mod">
        <pc:chgData name="Abdullah Rezaee" userId="b9f4f2ab640d34d2" providerId="LiveId" clId="{81A83908-918D-4CF9-A99A-C6F494574BFA}" dt="2024-01-09T22:46:04.458" v="1673" actId="20577"/>
        <pc:sldMkLst>
          <pc:docMk/>
          <pc:sldMk cId="1003962426" sldId="293"/>
        </pc:sldMkLst>
        <pc:spChg chg="mod">
          <ac:chgData name="Abdullah Rezaee" userId="b9f4f2ab640d34d2" providerId="LiveId" clId="{81A83908-918D-4CF9-A99A-C6F494574BFA}" dt="2024-01-09T22:46:04.458" v="1673" actId="20577"/>
          <ac:spMkLst>
            <pc:docMk/>
            <pc:sldMk cId="1003962426" sldId="293"/>
            <ac:spMk id="3" creationId="{B787DFD8-D262-D485-B1F2-817C5A0928C5}"/>
          </ac:spMkLst>
        </pc:spChg>
      </pc:sldChg>
      <pc:sldChg chg="addSp delSp modSp new mod">
        <pc:chgData name="Abdullah Rezaee" userId="b9f4f2ab640d34d2" providerId="LiveId" clId="{81A83908-918D-4CF9-A99A-C6F494574BFA}" dt="2024-01-09T20:13:19.272" v="1415" actId="113"/>
        <pc:sldMkLst>
          <pc:docMk/>
          <pc:sldMk cId="1136425468" sldId="294"/>
        </pc:sldMkLst>
        <pc:spChg chg="del mod">
          <ac:chgData name="Abdullah Rezaee" userId="b9f4f2ab640d34d2" providerId="LiveId" clId="{81A83908-918D-4CF9-A99A-C6F494574BFA}" dt="2024-01-08T16:21:06.040" v="12" actId="478"/>
          <ac:spMkLst>
            <pc:docMk/>
            <pc:sldMk cId="1136425468" sldId="294"/>
            <ac:spMk id="2" creationId="{FFE68EB4-56D5-0806-4D87-0BA3D22CDD4E}"/>
          </ac:spMkLst>
        </pc:spChg>
        <pc:spChg chg="mod">
          <ac:chgData name="Abdullah Rezaee" userId="b9f4f2ab640d34d2" providerId="LiveId" clId="{81A83908-918D-4CF9-A99A-C6F494574BFA}" dt="2024-01-09T20:13:19.272" v="1415" actId="113"/>
          <ac:spMkLst>
            <pc:docMk/>
            <pc:sldMk cId="1136425468" sldId="294"/>
            <ac:spMk id="3" creationId="{4C1FD5D6-8A23-7B15-9104-B3728E4C714F}"/>
          </ac:spMkLst>
        </pc:spChg>
        <pc:spChg chg="mod">
          <ac:chgData name="Abdullah Rezaee" userId="b9f4f2ab640d34d2" providerId="LiveId" clId="{81A83908-918D-4CF9-A99A-C6F494574BFA}" dt="2024-01-08T20:14:09.094" v="962" actId="20577"/>
          <ac:spMkLst>
            <pc:docMk/>
            <pc:sldMk cId="1136425468" sldId="294"/>
            <ac:spMk id="4" creationId="{08950976-1228-91F3-E902-24939A9DE428}"/>
          </ac:spMkLst>
        </pc:spChg>
        <pc:spChg chg="add del mod">
          <ac:chgData name="Abdullah Rezaee" userId="b9f4f2ab640d34d2" providerId="LiveId" clId="{81A83908-918D-4CF9-A99A-C6F494574BFA}" dt="2024-01-09T19:27:46.539" v="1409"/>
          <ac:spMkLst>
            <pc:docMk/>
            <pc:sldMk cId="1136425468" sldId="294"/>
            <ac:spMk id="7" creationId="{DC51A713-0755-796E-A3E8-D36CAE947B92}"/>
          </ac:spMkLst>
        </pc:spChg>
      </pc:sldChg>
      <pc:sldChg chg="new del">
        <pc:chgData name="Abdullah Rezaee" userId="b9f4f2ab640d34d2" providerId="LiveId" clId="{81A83908-918D-4CF9-A99A-C6F494574BFA}" dt="2024-01-08T16:37:21.965" v="300" actId="2696"/>
        <pc:sldMkLst>
          <pc:docMk/>
          <pc:sldMk cId="2619069589" sldId="295"/>
        </pc:sldMkLst>
      </pc:sldChg>
      <pc:sldChg chg="modSp new add del mod modNotesTx">
        <pc:chgData name="Abdullah Rezaee" userId="b9f4f2ab640d34d2" providerId="LiveId" clId="{81A83908-918D-4CF9-A99A-C6F494574BFA}" dt="2024-01-09T20:15:40.032" v="1416" actId="113"/>
        <pc:sldMkLst>
          <pc:docMk/>
          <pc:sldMk cId="3168763840" sldId="295"/>
        </pc:sldMkLst>
        <pc:spChg chg="mod">
          <ac:chgData name="Abdullah Rezaee" userId="b9f4f2ab640d34d2" providerId="LiveId" clId="{81A83908-918D-4CF9-A99A-C6F494574BFA}" dt="2024-01-08T17:47:17.205" v="554" actId="255"/>
          <ac:spMkLst>
            <pc:docMk/>
            <pc:sldMk cId="3168763840" sldId="295"/>
            <ac:spMk id="2" creationId="{1D7845CB-E344-EED6-5FCD-CB7AF0AA10F9}"/>
          </ac:spMkLst>
        </pc:spChg>
        <pc:spChg chg="mod">
          <ac:chgData name="Abdullah Rezaee" userId="b9f4f2ab640d34d2" providerId="LiveId" clId="{81A83908-918D-4CF9-A99A-C6F494574BFA}" dt="2024-01-09T20:15:40.032" v="1416" actId="113"/>
          <ac:spMkLst>
            <pc:docMk/>
            <pc:sldMk cId="3168763840" sldId="295"/>
            <ac:spMk id="3" creationId="{BCFC8D53-0D13-EB90-915A-628322C9378E}"/>
          </ac:spMkLst>
        </pc:spChg>
        <pc:spChg chg="mod">
          <ac:chgData name="Abdullah Rezaee" userId="b9f4f2ab640d34d2" providerId="LiveId" clId="{81A83908-918D-4CF9-A99A-C6F494574BFA}" dt="2024-01-08T20:14:00.535" v="950" actId="20577"/>
          <ac:spMkLst>
            <pc:docMk/>
            <pc:sldMk cId="3168763840" sldId="295"/>
            <ac:spMk id="4" creationId="{9720F3AC-2AF6-64A0-0508-7F79DD89859B}"/>
          </ac:spMkLst>
        </pc:spChg>
      </pc:sldChg>
      <pc:sldChg chg="modSp new del mod">
        <pc:chgData name="Abdullah Rezaee" userId="b9f4f2ab640d34d2" providerId="LiveId" clId="{81A83908-918D-4CF9-A99A-C6F494574BFA}" dt="2024-01-09T20:17:04.080" v="1417" actId="2696"/>
        <pc:sldMkLst>
          <pc:docMk/>
          <pc:sldMk cId="553680079" sldId="296"/>
        </pc:sldMkLst>
        <pc:spChg chg="mod">
          <ac:chgData name="Abdullah Rezaee" userId="b9f4f2ab640d34d2" providerId="LiveId" clId="{81A83908-918D-4CF9-A99A-C6F494574BFA}" dt="2024-01-08T17:45:36.548" v="542" actId="20577"/>
          <ac:spMkLst>
            <pc:docMk/>
            <pc:sldMk cId="553680079" sldId="296"/>
            <ac:spMk id="2" creationId="{4DB6FFE9-37C1-DF85-75AD-2D2C441A2ACE}"/>
          </ac:spMkLst>
        </pc:spChg>
        <pc:spChg chg="mod">
          <ac:chgData name="Abdullah Rezaee" userId="b9f4f2ab640d34d2" providerId="LiveId" clId="{81A83908-918D-4CF9-A99A-C6F494574BFA}" dt="2024-01-08T17:45:14.520" v="510"/>
          <ac:spMkLst>
            <pc:docMk/>
            <pc:sldMk cId="553680079" sldId="296"/>
            <ac:spMk id="3" creationId="{D950CC18-B2DC-6F51-99E1-EEA480192388}"/>
          </ac:spMkLst>
        </pc:spChg>
        <pc:spChg chg="mod">
          <ac:chgData name="Abdullah Rezaee" userId="b9f4f2ab640d34d2" providerId="LiveId" clId="{81A83908-918D-4CF9-A99A-C6F494574BFA}" dt="2024-01-08T20:13:42.177" v="922" actId="20577"/>
          <ac:spMkLst>
            <pc:docMk/>
            <pc:sldMk cId="553680079" sldId="296"/>
            <ac:spMk id="4" creationId="{A69497DC-F296-323C-481B-C9E120632886}"/>
          </ac:spMkLst>
        </pc:spChg>
      </pc:sldChg>
      <pc:sldChg chg="modSp new mod">
        <pc:chgData name="Abdullah Rezaee" userId="b9f4f2ab640d34d2" providerId="LiveId" clId="{81A83908-918D-4CF9-A99A-C6F494574BFA}" dt="2024-01-09T20:17:13.335" v="1430" actId="20577"/>
        <pc:sldMkLst>
          <pc:docMk/>
          <pc:sldMk cId="1598097390" sldId="297"/>
        </pc:sldMkLst>
        <pc:spChg chg="mod">
          <ac:chgData name="Abdullah Rezaee" userId="b9f4f2ab640d34d2" providerId="LiveId" clId="{81A83908-918D-4CF9-A99A-C6F494574BFA}" dt="2024-01-09T20:17:13.335" v="1430" actId="20577"/>
          <ac:spMkLst>
            <pc:docMk/>
            <pc:sldMk cId="1598097390" sldId="297"/>
            <ac:spMk id="2" creationId="{9E158F07-A203-6F4E-2FB0-FE32299B8491}"/>
          </ac:spMkLst>
        </pc:spChg>
        <pc:spChg chg="mod">
          <ac:chgData name="Abdullah Rezaee" userId="b9f4f2ab640d34d2" providerId="LiveId" clId="{81A83908-918D-4CF9-A99A-C6F494574BFA}" dt="2024-01-09T19:29:10.973" v="1411" actId="14100"/>
          <ac:spMkLst>
            <pc:docMk/>
            <pc:sldMk cId="1598097390" sldId="297"/>
            <ac:spMk id="3" creationId="{16705E60-3ED3-A3A9-67CB-4EB9A12D1C03}"/>
          </ac:spMkLst>
        </pc:spChg>
        <pc:spChg chg="mod">
          <ac:chgData name="Abdullah Rezaee" userId="b9f4f2ab640d34d2" providerId="LiveId" clId="{81A83908-918D-4CF9-A99A-C6F494574BFA}" dt="2024-01-08T20:13:52.743" v="938" actId="20577"/>
          <ac:spMkLst>
            <pc:docMk/>
            <pc:sldMk cId="1598097390" sldId="297"/>
            <ac:spMk id="4" creationId="{DF9807C8-3349-ED2D-E060-E9F31A7CAE66}"/>
          </ac:spMkLst>
        </pc:spChg>
      </pc:sldChg>
      <pc:sldChg chg="modSp new mod">
        <pc:chgData name="Abdullah Rezaee" userId="b9f4f2ab640d34d2" providerId="LiveId" clId="{81A83908-918D-4CF9-A99A-C6F494574BFA}" dt="2024-01-09T20:32:37.524" v="1438" actId="20578"/>
        <pc:sldMkLst>
          <pc:docMk/>
          <pc:sldMk cId="3199377786" sldId="298"/>
        </pc:sldMkLst>
        <pc:spChg chg="mod">
          <ac:chgData name="Abdullah Rezaee" userId="b9f4f2ab640d34d2" providerId="LiveId" clId="{81A83908-918D-4CF9-A99A-C6F494574BFA}" dt="2024-01-08T20:05:29.955" v="720" actId="255"/>
          <ac:spMkLst>
            <pc:docMk/>
            <pc:sldMk cId="3199377786" sldId="298"/>
            <ac:spMk id="2" creationId="{36F20933-0C85-2C70-B903-730D81402D7D}"/>
          </ac:spMkLst>
        </pc:spChg>
        <pc:spChg chg="mod">
          <ac:chgData name="Abdullah Rezaee" userId="b9f4f2ab640d34d2" providerId="LiveId" clId="{81A83908-918D-4CF9-A99A-C6F494574BFA}" dt="2024-01-09T20:32:37.524" v="1438" actId="20578"/>
          <ac:spMkLst>
            <pc:docMk/>
            <pc:sldMk cId="3199377786" sldId="298"/>
            <ac:spMk id="3" creationId="{EECC4072-86F9-50A2-ED2A-877207AB4032}"/>
          </ac:spMkLst>
        </pc:spChg>
        <pc:spChg chg="mod">
          <ac:chgData name="Abdullah Rezaee" userId="b9f4f2ab640d34d2" providerId="LiveId" clId="{81A83908-918D-4CF9-A99A-C6F494574BFA}" dt="2024-01-08T20:13:29.949" v="903" actId="20577"/>
          <ac:spMkLst>
            <pc:docMk/>
            <pc:sldMk cId="3199377786" sldId="298"/>
            <ac:spMk id="4" creationId="{40E71EC8-6FBB-6F69-FE03-D132C95D5B33}"/>
          </ac:spMkLst>
        </pc:spChg>
      </pc:sldChg>
      <pc:sldChg chg="modSp new mod">
        <pc:chgData name="Abdullah Rezaee" userId="b9f4f2ab640d34d2" providerId="LiveId" clId="{81A83908-918D-4CF9-A99A-C6F494574BFA}" dt="2024-01-09T20:44:28.477" v="1449" actId="255"/>
        <pc:sldMkLst>
          <pc:docMk/>
          <pc:sldMk cId="2666064887" sldId="299"/>
        </pc:sldMkLst>
        <pc:spChg chg="mod">
          <ac:chgData name="Abdullah Rezaee" userId="b9f4f2ab640d34d2" providerId="LiveId" clId="{81A83908-918D-4CF9-A99A-C6F494574BFA}" dt="2024-01-09T20:44:28.477" v="1449" actId="255"/>
          <ac:spMkLst>
            <pc:docMk/>
            <pc:sldMk cId="2666064887" sldId="299"/>
            <ac:spMk id="2" creationId="{2C59DBA9-61FF-1920-1A63-1A895761EC4C}"/>
          </ac:spMkLst>
        </pc:spChg>
        <pc:spChg chg="mod">
          <ac:chgData name="Abdullah Rezaee" userId="b9f4f2ab640d34d2" providerId="LiveId" clId="{81A83908-918D-4CF9-A99A-C6F494574BFA}" dt="2024-01-09T20:43:13.595" v="1444" actId="20578"/>
          <ac:spMkLst>
            <pc:docMk/>
            <pc:sldMk cId="2666064887" sldId="299"/>
            <ac:spMk id="3" creationId="{23C7FCA5-F934-30C1-93A8-6181FFA18A22}"/>
          </ac:spMkLst>
        </pc:spChg>
        <pc:spChg chg="mod">
          <ac:chgData name="Abdullah Rezaee" userId="b9f4f2ab640d34d2" providerId="LiveId" clId="{81A83908-918D-4CF9-A99A-C6F494574BFA}" dt="2024-01-08T20:13:20.910" v="885" actId="20577"/>
          <ac:spMkLst>
            <pc:docMk/>
            <pc:sldMk cId="2666064887" sldId="299"/>
            <ac:spMk id="4" creationId="{02A68021-371B-32B5-7188-3F9ED9554864}"/>
          </ac:spMkLst>
        </pc:spChg>
      </pc:sldChg>
      <pc:sldChg chg="addSp delSp modSp new mod">
        <pc:chgData name="Abdullah Rezaee" userId="b9f4f2ab640d34d2" providerId="LiveId" clId="{81A83908-918D-4CF9-A99A-C6F494574BFA}" dt="2024-01-09T20:39:48.931" v="1440" actId="1076"/>
        <pc:sldMkLst>
          <pc:docMk/>
          <pc:sldMk cId="538929678" sldId="300"/>
        </pc:sldMkLst>
        <pc:spChg chg="mod">
          <ac:chgData name="Abdullah Rezaee" userId="b9f4f2ab640d34d2" providerId="LiveId" clId="{81A83908-918D-4CF9-A99A-C6F494574BFA}" dt="2024-01-08T20:12:28.022" v="854" actId="1076"/>
          <ac:spMkLst>
            <pc:docMk/>
            <pc:sldMk cId="538929678" sldId="300"/>
            <ac:spMk id="2" creationId="{8FB70640-945B-6C76-A64D-BEC478BA86B5}"/>
          </ac:spMkLst>
        </pc:spChg>
        <pc:spChg chg="del">
          <ac:chgData name="Abdullah Rezaee" userId="b9f4f2ab640d34d2" providerId="LiveId" clId="{81A83908-918D-4CF9-A99A-C6F494574BFA}" dt="2024-01-08T20:12:04.180" v="848" actId="22"/>
          <ac:spMkLst>
            <pc:docMk/>
            <pc:sldMk cId="538929678" sldId="300"/>
            <ac:spMk id="3" creationId="{849937BF-26E6-C508-53F3-EA21FF68BD8A}"/>
          </ac:spMkLst>
        </pc:spChg>
        <pc:spChg chg="mod">
          <ac:chgData name="Abdullah Rezaee" userId="b9f4f2ab640d34d2" providerId="LiveId" clId="{81A83908-918D-4CF9-A99A-C6F494574BFA}" dt="2024-01-08T20:13:12.727" v="869" actId="20577"/>
          <ac:spMkLst>
            <pc:docMk/>
            <pc:sldMk cId="538929678" sldId="300"/>
            <ac:spMk id="4" creationId="{03370A4C-703D-C49A-7948-569232C44064}"/>
          </ac:spMkLst>
        </pc:spChg>
        <pc:picChg chg="add mod ord">
          <ac:chgData name="Abdullah Rezaee" userId="b9f4f2ab640d34d2" providerId="LiveId" clId="{81A83908-918D-4CF9-A99A-C6F494574BFA}" dt="2024-01-09T20:39:48.931" v="1440" actId="1076"/>
          <ac:picMkLst>
            <pc:docMk/>
            <pc:sldMk cId="538929678" sldId="300"/>
            <ac:picMk id="7" creationId="{0B35CD32-6678-AA27-31ED-EBF43AFAF88E}"/>
          </ac:picMkLst>
        </pc:picChg>
      </pc:sldChg>
      <pc:sldChg chg="modSp new mod modNotesTx">
        <pc:chgData name="Abdullah Rezaee" userId="b9f4f2ab640d34d2" providerId="LiveId" clId="{81A83908-918D-4CF9-A99A-C6F494574BFA}" dt="2024-01-09T21:10:48.273" v="1452" actId="20577"/>
        <pc:sldMkLst>
          <pc:docMk/>
          <pc:sldMk cId="3918112044" sldId="301"/>
        </pc:sldMkLst>
        <pc:spChg chg="mod">
          <ac:chgData name="Abdullah Rezaee" userId="b9f4f2ab640d34d2" providerId="LiveId" clId="{81A83908-918D-4CF9-A99A-C6F494574BFA}" dt="2024-01-08T20:27:04.774" v="984" actId="1076"/>
          <ac:spMkLst>
            <pc:docMk/>
            <pc:sldMk cId="3918112044" sldId="301"/>
            <ac:spMk id="2" creationId="{D486C784-0A3F-A20D-C410-929B39672993}"/>
          </ac:spMkLst>
        </pc:spChg>
        <pc:spChg chg="mod">
          <ac:chgData name="Abdullah Rezaee" userId="b9f4f2ab640d34d2" providerId="LiveId" clId="{81A83908-918D-4CF9-A99A-C6F494574BFA}" dt="2024-01-09T21:10:48.273" v="1452" actId="20577"/>
          <ac:spMkLst>
            <pc:docMk/>
            <pc:sldMk cId="3918112044" sldId="301"/>
            <ac:spMk id="3" creationId="{6F44660D-4051-0870-2C41-629930817BD7}"/>
          </ac:spMkLst>
        </pc:spChg>
        <pc:spChg chg="mod">
          <ac:chgData name="Abdullah Rezaee" userId="b9f4f2ab640d34d2" providerId="LiveId" clId="{81A83908-918D-4CF9-A99A-C6F494574BFA}" dt="2024-01-08T20:27:29.775" v="998" actId="20577"/>
          <ac:spMkLst>
            <pc:docMk/>
            <pc:sldMk cId="3918112044" sldId="301"/>
            <ac:spMk id="4" creationId="{80F934A1-F871-D055-A3EC-528CE9A33464}"/>
          </ac:spMkLst>
        </pc:spChg>
      </pc:sldChg>
      <pc:sldChg chg="modSp add mod modNotesTx">
        <pc:chgData name="Abdullah Rezaee" userId="b9f4f2ab640d34d2" providerId="LiveId" clId="{81A83908-918D-4CF9-A99A-C6F494574BFA}" dt="2024-01-08T20:46:12.834" v="1064" actId="20577"/>
        <pc:sldMkLst>
          <pc:docMk/>
          <pc:sldMk cId="3315894548" sldId="302"/>
        </pc:sldMkLst>
        <pc:spChg chg="mod">
          <ac:chgData name="Abdullah Rezaee" userId="b9f4f2ab640d34d2" providerId="LiveId" clId="{81A83908-918D-4CF9-A99A-C6F494574BFA}" dt="2024-01-08T20:45:35.495" v="1062" actId="20577"/>
          <ac:spMkLst>
            <pc:docMk/>
            <pc:sldMk cId="3315894548" sldId="302"/>
            <ac:spMk id="3" creationId="{6F44660D-4051-0870-2C41-629930817BD7}"/>
          </ac:spMkLst>
        </pc:spChg>
      </pc:sldChg>
      <pc:sldChg chg="modSp add mod modNotesTx">
        <pc:chgData name="Abdullah Rezaee" userId="b9f4f2ab640d34d2" providerId="LiveId" clId="{81A83908-918D-4CF9-A99A-C6F494574BFA}" dt="2024-01-09T21:42:47.470" v="1530" actId="114"/>
        <pc:sldMkLst>
          <pc:docMk/>
          <pc:sldMk cId="1430182381" sldId="303"/>
        </pc:sldMkLst>
        <pc:spChg chg="mod">
          <ac:chgData name="Abdullah Rezaee" userId="b9f4f2ab640d34d2" providerId="LiveId" clId="{81A83908-918D-4CF9-A99A-C6F494574BFA}" dt="2024-01-09T21:42:47.470" v="1530" actId="114"/>
          <ac:spMkLst>
            <pc:docMk/>
            <pc:sldMk cId="1430182381" sldId="303"/>
            <ac:spMk id="3" creationId="{6F44660D-4051-0870-2C41-629930817BD7}"/>
          </ac:spMkLst>
        </pc:spChg>
      </pc:sldChg>
      <pc:sldChg chg="modSp add mod modNotesTx">
        <pc:chgData name="Abdullah Rezaee" userId="b9f4f2ab640d34d2" providerId="LiveId" clId="{81A83908-918D-4CF9-A99A-C6F494574BFA}" dt="2024-01-09T22:02:48.543" v="1532"/>
        <pc:sldMkLst>
          <pc:docMk/>
          <pc:sldMk cId="141292090" sldId="304"/>
        </pc:sldMkLst>
        <pc:spChg chg="mod">
          <ac:chgData name="Abdullah Rezaee" userId="b9f4f2ab640d34d2" providerId="LiveId" clId="{81A83908-918D-4CF9-A99A-C6F494574BFA}" dt="2024-01-09T22:02:46.364" v="1531" actId="21"/>
          <ac:spMkLst>
            <pc:docMk/>
            <pc:sldMk cId="141292090" sldId="304"/>
            <ac:spMk id="3" creationId="{6F44660D-4051-0870-2C41-629930817BD7}"/>
          </ac:spMkLst>
        </pc:spChg>
      </pc:sldChg>
      <pc:sldChg chg="modSp new del mod">
        <pc:chgData name="Abdullah Rezaee" userId="b9f4f2ab640d34d2" providerId="LiveId" clId="{81A83908-918D-4CF9-A99A-C6F494574BFA}" dt="2024-01-08T20:55:28.746" v="1098" actId="680"/>
        <pc:sldMkLst>
          <pc:docMk/>
          <pc:sldMk cId="3658242975" sldId="304"/>
        </pc:sldMkLst>
        <pc:spChg chg="mod">
          <ac:chgData name="Abdullah Rezaee" userId="b9f4f2ab640d34d2" providerId="LiveId" clId="{81A83908-918D-4CF9-A99A-C6F494574BFA}" dt="2024-01-08T20:55:26.862" v="1097"/>
          <ac:spMkLst>
            <pc:docMk/>
            <pc:sldMk cId="3658242975" sldId="304"/>
            <ac:spMk id="3" creationId="{5E85170A-E38A-1501-0A32-5D1A6FD7A72B}"/>
          </ac:spMkLst>
        </pc:spChg>
      </pc:sldChg>
      <pc:sldChg chg="modSp add mod modNotesTx">
        <pc:chgData name="Abdullah Rezaee" userId="b9f4f2ab640d34d2" providerId="LiveId" clId="{81A83908-918D-4CF9-A99A-C6F494574BFA}" dt="2024-01-09T22:12:31.514" v="1554" actId="113"/>
        <pc:sldMkLst>
          <pc:docMk/>
          <pc:sldMk cId="3184596081" sldId="305"/>
        </pc:sldMkLst>
        <pc:spChg chg="mod">
          <ac:chgData name="Abdullah Rezaee" userId="b9f4f2ab640d34d2" providerId="LiveId" clId="{81A83908-918D-4CF9-A99A-C6F494574BFA}" dt="2024-01-08T20:57:42.630" v="1126" actId="20577"/>
          <ac:spMkLst>
            <pc:docMk/>
            <pc:sldMk cId="3184596081" sldId="305"/>
            <ac:spMk id="2" creationId="{D486C784-0A3F-A20D-C410-929B39672993}"/>
          </ac:spMkLst>
        </pc:spChg>
        <pc:spChg chg="mod">
          <ac:chgData name="Abdullah Rezaee" userId="b9f4f2ab640d34d2" providerId="LiveId" clId="{81A83908-918D-4CF9-A99A-C6F494574BFA}" dt="2024-01-09T22:12:31.514" v="1554" actId="113"/>
          <ac:spMkLst>
            <pc:docMk/>
            <pc:sldMk cId="3184596081" sldId="305"/>
            <ac:spMk id="3" creationId="{6F44660D-4051-0870-2C41-629930817BD7}"/>
          </ac:spMkLst>
        </pc:spChg>
      </pc:sldChg>
      <pc:sldChg chg="addSp modSp add mod">
        <pc:chgData name="Abdullah Rezaee" userId="b9f4f2ab640d34d2" providerId="LiveId" clId="{81A83908-918D-4CF9-A99A-C6F494574BFA}" dt="2024-01-09T22:14:33.955" v="1603" actId="1076"/>
        <pc:sldMkLst>
          <pc:docMk/>
          <pc:sldMk cId="1982743221" sldId="306"/>
        </pc:sldMkLst>
        <pc:spChg chg="mod">
          <ac:chgData name="Abdullah Rezaee" userId="b9f4f2ab640d34d2" providerId="LiveId" clId="{81A83908-918D-4CF9-A99A-C6F494574BFA}" dt="2024-01-09T15:28:40.106" v="1215" actId="20577"/>
          <ac:spMkLst>
            <pc:docMk/>
            <pc:sldMk cId="1982743221" sldId="306"/>
            <ac:spMk id="2" creationId="{D486C784-0A3F-A20D-C410-929B39672993}"/>
          </ac:spMkLst>
        </pc:spChg>
        <pc:spChg chg="mod">
          <ac:chgData name="Abdullah Rezaee" userId="b9f4f2ab640d34d2" providerId="LiveId" clId="{81A83908-918D-4CF9-A99A-C6F494574BFA}" dt="2024-01-09T15:28:43.676" v="1216" actId="5793"/>
          <ac:spMkLst>
            <pc:docMk/>
            <pc:sldMk cId="1982743221" sldId="306"/>
            <ac:spMk id="3" creationId="{6F44660D-4051-0870-2C41-629930817BD7}"/>
          </ac:spMkLst>
        </pc:spChg>
        <pc:picChg chg="add mod">
          <ac:chgData name="Abdullah Rezaee" userId="b9f4f2ab640d34d2" providerId="LiveId" clId="{81A83908-918D-4CF9-A99A-C6F494574BFA}" dt="2024-01-09T22:14:33.955" v="1603" actId="1076"/>
          <ac:picMkLst>
            <pc:docMk/>
            <pc:sldMk cId="1982743221" sldId="306"/>
            <ac:picMk id="7" creationId="{3748FB98-A2D9-4190-6B96-F53C292FCEEE}"/>
          </ac:picMkLst>
        </pc:picChg>
      </pc:sldChg>
      <pc:sldChg chg="new del">
        <pc:chgData name="Abdullah Rezaee" userId="b9f4f2ab640d34d2" providerId="LiveId" clId="{81A83908-918D-4CF9-A99A-C6F494574BFA}" dt="2024-01-09T15:27:47.889" v="1204" actId="680"/>
        <pc:sldMkLst>
          <pc:docMk/>
          <pc:sldMk cId="2374901583" sldId="306"/>
        </pc:sldMkLst>
      </pc:sldChg>
      <pc:sldChg chg="addSp delSp modSp add mod">
        <pc:chgData name="Abdullah Rezaee" userId="b9f4f2ab640d34d2" providerId="LiveId" clId="{81A83908-918D-4CF9-A99A-C6F494574BFA}" dt="2024-01-09T22:28:19.651" v="1608" actId="14100"/>
        <pc:sldMkLst>
          <pc:docMk/>
          <pc:sldMk cId="995294353" sldId="307"/>
        </pc:sldMkLst>
        <pc:picChg chg="del">
          <ac:chgData name="Abdullah Rezaee" userId="b9f4f2ab640d34d2" providerId="LiveId" clId="{81A83908-918D-4CF9-A99A-C6F494574BFA}" dt="2024-01-09T15:38:50.405" v="1223" actId="478"/>
          <ac:picMkLst>
            <pc:docMk/>
            <pc:sldMk cId="995294353" sldId="307"/>
            <ac:picMk id="7" creationId="{3748FB98-A2D9-4190-6B96-F53C292FCEEE}"/>
          </ac:picMkLst>
        </pc:picChg>
        <pc:picChg chg="add mod">
          <ac:chgData name="Abdullah Rezaee" userId="b9f4f2ab640d34d2" providerId="LiveId" clId="{81A83908-918D-4CF9-A99A-C6F494574BFA}" dt="2024-01-09T22:28:19.651" v="1608" actId="14100"/>
          <ac:picMkLst>
            <pc:docMk/>
            <pc:sldMk cId="995294353" sldId="307"/>
            <ac:picMk id="7" creationId="{8528DF94-88B8-D4EE-E4D2-F7B5C9230A82}"/>
          </ac:picMkLst>
        </pc:picChg>
        <pc:picChg chg="add del mod">
          <ac:chgData name="Abdullah Rezaee" userId="b9f4f2ab640d34d2" providerId="LiveId" clId="{81A83908-918D-4CF9-A99A-C6F494574BFA}" dt="2024-01-09T22:27:38.712" v="1604" actId="478"/>
          <ac:picMkLst>
            <pc:docMk/>
            <pc:sldMk cId="995294353" sldId="307"/>
            <ac:picMk id="8" creationId="{D0CBF0AC-54E4-5BBC-0D21-297B2366CC12}"/>
          </ac:picMkLst>
        </pc:picChg>
      </pc:sldChg>
      <pc:sldChg chg="delSp modSp add mod modNotesTx">
        <pc:chgData name="Abdullah Rezaee" userId="b9f4f2ab640d34d2" providerId="LiveId" clId="{81A83908-918D-4CF9-A99A-C6F494574BFA}" dt="2024-01-09T22:33:59.800" v="1630" actId="20577"/>
        <pc:sldMkLst>
          <pc:docMk/>
          <pc:sldMk cId="632938336" sldId="308"/>
        </pc:sldMkLst>
        <pc:spChg chg="mod">
          <ac:chgData name="Abdullah Rezaee" userId="b9f4f2ab640d34d2" providerId="LiveId" clId="{81A83908-918D-4CF9-A99A-C6F494574BFA}" dt="2024-01-09T16:31:44.151" v="1297" actId="20577"/>
          <ac:spMkLst>
            <pc:docMk/>
            <pc:sldMk cId="632938336" sldId="308"/>
            <ac:spMk id="2" creationId="{D486C784-0A3F-A20D-C410-929B39672993}"/>
          </ac:spMkLst>
        </pc:spChg>
        <pc:spChg chg="mod">
          <ac:chgData name="Abdullah Rezaee" userId="b9f4f2ab640d34d2" providerId="LiveId" clId="{81A83908-918D-4CF9-A99A-C6F494574BFA}" dt="2024-01-09T22:33:59.800" v="1630" actId="20577"/>
          <ac:spMkLst>
            <pc:docMk/>
            <pc:sldMk cId="632938336" sldId="308"/>
            <ac:spMk id="3" creationId="{6F44660D-4051-0870-2C41-629930817BD7}"/>
          </ac:spMkLst>
        </pc:spChg>
        <pc:picChg chg="del">
          <ac:chgData name="Abdullah Rezaee" userId="b9f4f2ab640d34d2" providerId="LiveId" clId="{81A83908-918D-4CF9-A99A-C6F494574BFA}" dt="2024-01-09T15:40:42.571" v="1230" actId="478"/>
          <ac:picMkLst>
            <pc:docMk/>
            <pc:sldMk cId="632938336" sldId="308"/>
            <ac:picMk id="8" creationId="{D0CBF0AC-54E4-5BBC-0D21-297B2366CC12}"/>
          </ac:picMkLst>
        </pc:picChg>
      </pc:sldChg>
      <pc:sldChg chg="delSp modSp new mod">
        <pc:chgData name="Abdullah Rezaee" userId="b9f4f2ab640d34d2" providerId="LiveId" clId="{81A83908-918D-4CF9-A99A-C6F494574BFA}" dt="2024-01-09T19:16:18.129" v="1395" actId="20577"/>
        <pc:sldMkLst>
          <pc:docMk/>
          <pc:sldMk cId="1021770669" sldId="309"/>
        </pc:sldMkLst>
        <pc:spChg chg="del">
          <ac:chgData name="Abdullah Rezaee" userId="b9f4f2ab640d34d2" providerId="LiveId" clId="{81A83908-918D-4CF9-A99A-C6F494574BFA}" dt="2024-01-09T19:16:14.689" v="1393" actId="478"/>
          <ac:spMkLst>
            <pc:docMk/>
            <pc:sldMk cId="1021770669" sldId="309"/>
            <ac:spMk id="2" creationId="{A83A671F-98A2-EEBB-AC04-A705E2B955B1}"/>
          </ac:spMkLst>
        </pc:spChg>
        <pc:spChg chg="mod">
          <ac:chgData name="Abdullah Rezaee" userId="b9f4f2ab640d34d2" providerId="LiveId" clId="{81A83908-918D-4CF9-A99A-C6F494574BFA}" dt="2024-01-09T19:16:18.129" v="1395" actId="20577"/>
          <ac:spMkLst>
            <pc:docMk/>
            <pc:sldMk cId="1021770669" sldId="309"/>
            <ac:spMk id="3" creationId="{E6DD8FC8-6B50-B012-E0F1-2E581A75248B}"/>
          </ac:spMkLst>
        </pc:spChg>
        <pc:spChg chg="mod">
          <ac:chgData name="Abdullah Rezaee" userId="b9f4f2ab640d34d2" providerId="LiveId" clId="{81A83908-918D-4CF9-A99A-C6F494574BFA}" dt="2024-01-09T19:15:46.478" v="1390" actId="20577"/>
          <ac:spMkLst>
            <pc:docMk/>
            <pc:sldMk cId="1021770669" sldId="309"/>
            <ac:spMk id="4" creationId="{42CDD5F3-DD61-6E13-DF41-68C4C7B6525B}"/>
          </ac:spMkLst>
        </pc:spChg>
      </pc:sldChg>
      <pc:sldChg chg="addSp modSp add mod">
        <pc:chgData name="Abdullah Rezaee" userId="b9f4f2ab640d34d2" providerId="LiveId" clId="{81A83908-918D-4CF9-A99A-C6F494574BFA}" dt="2024-01-09T21:13:24.112" v="1471" actId="20577"/>
        <pc:sldMkLst>
          <pc:docMk/>
          <pc:sldMk cId="2551070924" sldId="310"/>
        </pc:sldMkLst>
        <pc:spChg chg="mod">
          <ac:chgData name="Abdullah Rezaee" userId="b9f4f2ab640d34d2" providerId="LiveId" clId="{81A83908-918D-4CF9-A99A-C6F494574BFA}" dt="2024-01-09T21:13:24.112" v="1471" actId="20577"/>
          <ac:spMkLst>
            <pc:docMk/>
            <pc:sldMk cId="2551070924" sldId="310"/>
            <ac:spMk id="3" creationId="{6F44660D-4051-0870-2C41-629930817BD7}"/>
          </ac:spMkLst>
        </pc:spChg>
        <pc:picChg chg="add mod">
          <ac:chgData name="Abdullah Rezaee" userId="b9f4f2ab640d34d2" providerId="LiveId" clId="{81A83908-918D-4CF9-A99A-C6F494574BFA}" dt="2024-01-09T21:12:33.116" v="1467" actId="1076"/>
          <ac:picMkLst>
            <pc:docMk/>
            <pc:sldMk cId="2551070924" sldId="310"/>
            <ac:picMk id="7" creationId="{FF9E3951-1880-8366-324D-63B14524C111}"/>
          </ac:picMkLst>
        </pc:picChg>
      </pc:sldChg>
      <pc:sldChg chg="delSp modSp add mod">
        <pc:chgData name="Abdullah Rezaee" userId="b9f4f2ab640d34d2" providerId="LiveId" clId="{81A83908-918D-4CF9-A99A-C6F494574BFA}" dt="2024-01-09T22:29:21.732" v="1625" actId="20577"/>
        <pc:sldMkLst>
          <pc:docMk/>
          <pc:sldMk cId="3319461579" sldId="311"/>
        </pc:sldMkLst>
        <pc:spChg chg="mod">
          <ac:chgData name="Abdullah Rezaee" userId="b9f4f2ab640d34d2" providerId="LiveId" clId="{81A83908-918D-4CF9-A99A-C6F494574BFA}" dt="2024-01-09T22:29:21.732" v="1625" actId="20577"/>
          <ac:spMkLst>
            <pc:docMk/>
            <pc:sldMk cId="3319461579" sldId="311"/>
            <ac:spMk id="3" creationId="{6F44660D-4051-0870-2C41-629930817BD7}"/>
          </ac:spMkLst>
        </pc:spChg>
        <pc:picChg chg="del">
          <ac:chgData name="Abdullah Rezaee" userId="b9f4f2ab640d34d2" providerId="LiveId" clId="{81A83908-918D-4CF9-A99A-C6F494574BFA}" dt="2024-01-09T22:28:29.559" v="1610" actId="478"/>
          <ac:picMkLst>
            <pc:docMk/>
            <pc:sldMk cId="3319461579" sldId="311"/>
            <ac:picMk id="7" creationId="{8528DF94-88B8-D4EE-E4D2-F7B5C9230A8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KHU</a:t>
            </a:r>
          </a:p>
          <a:p>
            <a:r>
              <a:rPr lang="en-US" dirty="0"/>
              <a:t>Medical-Surgical Nursing Journal</a:t>
            </a:r>
          </a:p>
          <a:p>
            <a:r>
              <a:rPr lang="en-US" dirty="0"/>
              <a:t>Queens </a:t>
            </a:r>
          </a:p>
        </p:txBody>
      </p:sp>
    </p:spTree>
    <p:extLst>
      <p:ext uri="{BB962C8B-B14F-4D97-AF65-F5344CB8AC3E}">
        <p14:creationId xmlns:p14="http://schemas.microsoft.com/office/powerpoint/2010/main" val="3097303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r>
              <a:rPr lang="en-US" sz="1800" b="0" i="0" u="none" strike="noStrike" baseline="0" dirty="0">
                <a:solidFill>
                  <a:srgbClr val="000000"/>
                </a:solidFill>
                <a:latin typeface="Source Sans Pro" panose="020B0503030403020204" pitchFamily="34" charset="0"/>
              </a:rPr>
              <a:t>Reflections could be done as an individual, informally with colleagues and staff, or as part of a more formal anti-bias training session across an institution </a:t>
            </a:r>
            <a:endParaRPr lang="en-US" dirty="0"/>
          </a:p>
        </p:txBody>
      </p:sp>
    </p:spTree>
    <p:extLst>
      <p:ext uri="{BB962C8B-B14F-4D97-AF65-F5344CB8AC3E}">
        <p14:creationId xmlns:p14="http://schemas.microsoft.com/office/powerpoint/2010/main" val="38985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r>
              <a:rPr lang="en-US" sz="1800" b="0" i="0" u="none" strike="noStrike" baseline="0" dirty="0">
                <a:solidFill>
                  <a:srgbClr val="000000"/>
                </a:solidFill>
                <a:latin typeface="Source Sans Pro" panose="020B0503030403020204" pitchFamily="34" charset="0"/>
              </a:rPr>
              <a:t>Reflections could be done as an individual, informally with colleagues and staff, or as part of a more formal anti-bias training session across an institution </a:t>
            </a:r>
            <a:endParaRPr lang="en-US" dirty="0"/>
          </a:p>
        </p:txBody>
      </p:sp>
    </p:spTree>
    <p:extLst>
      <p:ext uri="{BB962C8B-B14F-4D97-AF65-F5344CB8AC3E}">
        <p14:creationId xmlns:p14="http://schemas.microsoft.com/office/powerpoint/2010/main" val="308586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r>
              <a:rPr lang="en-US" sz="1800" b="0" i="0" u="none" strike="noStrike" baseline="0" dirty="0">
                <a:solidFill>
                  <a:srgbClr val="000000"/>
                </a:solidFill>
                <a:latin typeface="Source Sans Pro" panose="020B0503030403020204" pitchFamily="34" charset="0"/>
              </a:rPr>
              <a:t>Reflections could be done as an individual, informally with colleagues and staff, or as part of a more formal anti-bias training session across an institution </a:t>
            </a:r>
            <a:endParaRPr lang="en-US" dirty="0"/>
          </a:p>
        </p:txBody>
      </p:sp>
    </p:spTree>
    <p:extLst>
      <p:ext uri="{BB962C8B-B14F-4D97-AF65-F5344CB8AC3E}">
        <p14:creationId xmlns:p14="http://schemas.microsoft.com/office/powerpoint/2010/main" val="67478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r>
              <a:rPr lang="en-US" sz="4800" b="0" i="0" u="none" strike="noStrike" baseline="0" dirty="0">
                <a:solidFill>
                  <a:schemeClr val="tx1"/>
                </a:solidFill>
                <a:latin typeface="Source Sans Pro" panose="020B0503030403020204" pitchFamily="34" charset="0"/>
              </a:rPr>
              <a:t>As part of the </a:t>
            </a:r>
            <a:r>
              <a:rPr lang="en-US" sz="4800" b="0" i="1" u="none" strike="noStrike" baseline="0" dirty="0">
                <a:solidFill>
                  <a:schemeClr val="tx1"/>
                </a:solidFill>
                <a:latin typeface="Source Sans Pro" panose="020B0503030403020204" pitchFamily="34" charset="0"/>
              </a:rPr>
              <a:t>initial and ongoing training </a:t>
            </a:r>
            <a:r>
              <a:rPr lang="en-US" sz="4800" b="0" i="0" u="none" strike="noStrike" baseline="0" dirty="0">
                <a:solidFill>
                  <a:schemeClr val="tx1"/>
                </a:solidFill>
                <a:latin typeface="Source Sans Pro" panose="020B0503030403020204" pitchFamily="34" charset="0"/>
              </a:rPr>
              <a:t>of health care providers, </a:t>
            </a:r>
            <a:endParaRPr lang="en-US" sz="4800" b="0" i="0" dirty="0">
              <a:solidFill>
                <a:srgbClr val="1F1F1F"/>
              </a:solidFill>
              <a:effectLst/>
              <a:latin typeface="Google Sans"/>
            </a:endParaRPr>
          </a:p>
          <a:p>
            <a:pPr algn="l"/>
            <a:r>
              <a:rPr lang="en-US" sz="4800" b="0" i="0" dirty="0">
                <a:solidFill>
                  <a:srgbClr val="1F1F1F"/>
                </a:solidFill>
                <a:effectLst/>
                <a:latin typeface="Google Sans"/>
              </a:rPr>
              <a:t>Perspective-taking is the ability to see the world from someone else's point of view, understanding their thoughts, feelings, and experiences as if they were your own. It's not just about knowing what someone else believes; it's about actively empathizing and stepping into their shoes.</a:t>
            </a:r>
            <a:endParaRPr lang="en-US" dirty="0"/>
          </a:p>
        </p:txBody>
      </p:sp>
    </p:spTree>
    <p:extLst>
      <p:ext uri="{BB962C8B-B14F-4D97-AF65-F5344CB8AC3E}">
        <p14:creationId xmlns:p14="http://schemas.microsoft.com/office/powerpoint/2010/main" val="2540126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FFFFFF"/>
                </a:solidFill>
                <a:latin typeface="Source Sans Pro" panose="020B0503030403020204" pitchFamily="34" charset="0"/>
              </a:rPr>
              <a:t>The Center for Health Care Strategies (CHCS) 	</a:t>
            </a:r>
          </a:p>
          <a:p>
            <a:endParaRPr lang="en-US" dirty="0"/>
          </a:p>
        </p:txBody>
      </p:sp>
    </p:spTree>
    <p:extLst>
      <p:ext uri="{BB962C8B-B14F-4D97-AF65-F5344CB8AC3E}">
        <p14:creationId xmlns:p14="http://schemas.microsoft.com/office/powerpoint/2010/main" val="287022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64630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https://link.springer.com/article/10.1007/s11606-021-06682-z</a:t>
            </a:r>
          </a:p>
        </p:txBody>
      </p:sp>
    </p:spTree>
    <p:extLst>
      <p:ext uri="{BB962C8B-B14F-4D97-AF65-F5344CB8AC3E}">
        <p14:creationId xmlns:p14="http://schemas.microsoft.com/office/powerpoint/2010/main" val="279349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endParaRPr lang="en-US" sz="1800" b="0" i="0" u="none" strike="noStrike" baseline="0" dirty="0">
              <a:solidFill>
                <a:srgbClr val="000000"/>
              </a:solidFill>
              <a:latin typeface="Wingdings" panose="05000000000000000000" pitchFamily="2" charset="2"/>
            </a:endParaRPr>
          </a:p>
          <a:p>
            <a:r>
              <a:rPr lang="en-US" sz="1800" b="0" i="0" u="none" strike="noStrike" baseline="0" dirty="0">
                <a:solidFill>
                  <a:srgbClr val="FFBE00"/>
                </a:solidFill>
                <a:latin typeface="Wingdings" panose="05000000000000000000" pitchFamily="2" charset="2"/>
              </a:rPr>
              <a:t> </a:t>
            </a:r>
            <a:r>
              <a:rPr lang="en-US" sz="1800" b="1" i="0" u="none" strike="noStrike" baseline="0" dirty="0">
                <a:solidFill>
                  <a:srgbClr val="000000"/>
                </a:solidFill>
                <a:latin typeface="Source Sans Pro" panose="020B0503030403020204" pitchFamily="34" charset="0"/>
              </a:rPr>
              <a:t>Compliment and show approval. </a:t>
            </a:r>
            <a:r>
              <a:rPr lang="en-US" sz="1800" b="0" i="0" u="none" strike="noStrike" baseline="0" dirty="0">
                <a:solidFill>
                  <a:srgbClr val="000000"/>
                </a:solidFill>
                <a:latin typeface="Source Sans Pro" panose="020B0503030403020204" pitchFamily="34" charset="0"/>
              </a:rPr>
              <a:t>Providers can add compliments in EHR notes that spotlight the patient in a positive light or denote approvals</a:t>
            </a:r>
            <a:endParaRPr lang="en-US" dirty="0"/>
          </a:p>
        </p:txBody>
      </p:sp>
    </p:spTree>
    <p:extLst>
      <p:ext uri="{BB962C8B-B14F-4D97-AF65-F5344CB8AC3E}">
        <p14:creationId xmlns:p14="http://schemas.microsoft.com/office/powerpoint/2010/main" val="177748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endParaRPr lang="en-US" sz="1800" b="0" i="0" u="none" strike="noStrike" baseline="0" dirty="0">
              <a:solidFill>
                <a:srgbClr val="000000"/>
              </a:solidFill>
              <a:latin typeface="Wingdings" panose="05000000000000000000" pitchFamily="2" charset="2"/>
            </a:endParaRPr>
          </a:p>
          <a:p>
            <a:r>
              <a:rPr lang="en-US" sz="1800" b="0" i="0" u="none" strike="noStrike" baseline="0" dirty="0">
                <a:solidFill>
                  <a:srgbClr val="FFBE00"/>
                </a:solidFill>
                <a:latin typeface="Wingdings" panose="05000000000000000000" pitchFamily="2" charset="2"/>
              </a:rPr>
              <a:t> </a:t>
            </a:r>
            <a:r>
              <a:rPr lang="en-US" sz="1800" b="1" i="0" u="none" strike="noStrike" baseline="0" dirty="0">
                <a:solidFill>
                  <a:srgbClr val="000000"/>
                </a:solidFill>
                <a:latin typeface="Source Sans Pro" panose="020B0503030403020204" pitchFamily="34" charset="0"/>
              </a:rPr>
              <a:t>Compliment and show approval. </a:t>
            </a:r>
            <a:r>
              <a:rPr lang="en-US" sz="1800" b="0" i="0" u="none" strike="noStrike" baseline="0" dirty="0">
                <a:solidFill>
                  <a:srgbClr val="000000"/>
                </a:solidFill>
                <a:latin typeface="Source Sans Pro" panose="020B0503030403020204" pitchFamily="34" charset="0"/>
              </a:rPr>
              <a:t>Providers can add compliments in EHR notes that spotlight the patient in a positive light or denote approvals</a:t>
            </a:r>
            <a:endParaRPr lang="en-US" dirty="0"/>
          </a:p>
        </p:txBody>
      </p:sp>
    </p:spTree>
    <p:extLst>
      <p:ext uri="{BB962C8B-B14F-4D97-AF65-F5344CB8AC3E}">
        <p14:creationId xmlns:p14="http://schemas.microsoft.com/office/powerpoint/2010/main" val="157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endParaRPr lang="en-US" sz="1800" b="0" i="0" u="none" strike="noStrike" baseline="0" dirty="0">
              <a:solidFill>
                <a:srgbClr val="000000"/>
              </a:solidFill>
              <a:latin typeface="Wingdings" panose="05000000000000000000" pitchFamily="2" charset="2"/>
            </a:endParaRPr>
          </a:p>
          <a:p>
            <a:r>
              <a:rPr lang="en-US" sz="1800" b="0" i="0" u="none" strike="noStrike" baseline="0" dirty="0">
                <a:solidFill>
                  <a:srgbClr val="FFBE00"/>
                </a:solidFill>
                <a:latin typeface="Wingdings" panose="05000000000000000000" pitchFamily="2" charset="2"/>
              </a:rPr>
              <a:t> </a:t>
            </a:r>
            <a:r>
              <a:rPr lang="en-US" sz="1800" b="1" i="0" u="none" strike="noStrike" baseline="0" dirty="0">
                <a:solidFill>
                  <a:srgbClr val="000000"/>
                </a:solidFill>
                <a:latin typeface="Source Sans Pro" panose="020B0503030403020204" pitchFamily="34" charset="0"/>
              </a:rPr>
              <a:t>Compliment and show approval. </a:t>
            </a:r>
            <a:r>
              <a:rPr lang="en-US" sz="1800" b="0" i="0" u="none" strike="noStrike" baseline="0" dirty="0">
                <a:solidFill>
                  <a:srgbClr val="000000"/>
                </a:solidFill>
                <a:latin typeface="Source Sans Pro" panose="020B0503030403020204" pitchFamily="34" charset="0"/>
              </a:rPr>
              <a:t>Providers can add compliments in EHR notes that spotlight the patient in a positive light or denote approvals</a:t>
            </a:r>
            <a:endParaRPr lang="en-US" dirty="0"/>
          </a:p>
        </p:txBody>
      </p:sp>
    </p:spTree>
    <p:extLst>
      <p:ext uri="{BB962C8B-B14F-4D97-AF65-F5344CB8AC3E}">
        <p14:creationId xmlns:p14="http://schemas.microsoft.com/office/powerpoint/2010/main" val="38448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endParaRPr lang="en-US" sz="1800" b="0" i="0" u="none" strike="noStrike" baseline="0" dirty="0">
              <a:solidFill>
                <a:srgbClr val="000000"/>
              </a:solidFill>
              <a:latin typeface="Wingdings" panose="05000000000000000000" pitchFamily="2" charset="2"/>
            </a:endParaRPr>
          </a:p>
          <a:p>
            <a:r>
              <a:rPr lang="en-US" sz="1800" b="0" i="0" u="none" strike="noStrike" baseline="0" dirty="0">
                <a:solidFill>
                  <a:srgbClr val="000000"/>
                </a:solidFill>
                <a:latin typeface="Source Sans Pro" panose="020B0503030403020204" pitchFamily="34" charset="0"/>
              </a:rPr>
              <a:t>It is important to </a:t>
            </a:r>
            <a:r>
              <a:rPr lang="en-US" sz="1800" b="0" i="0" u="none" strike="noStrike" baseline="0" dirty="0">
                <a:solidFill>
                  <a:srgbClr val="2D3092"/>
                </a:solidFill>
                <a:latin typeface="Source Sans Pro" panose="020B0503030403020204" pitchFamily="34" charset="0"/>
              </a:rPr>
              <a:t>minimize blame </a:t>
            </a:r>
            <a:r>
              <a:rPr lang="en-US" sz="1800" b="0" i="0" u="none" strike="noStrike" baseline="0" dirty="0">
                <a:solidFill>
                  <a:srgbClr val="000000"/>
                </a:solidFill>
                <a:latin typeface="Source Sans Pro" panose="020B0503030403020204" pitchFamily="34" charset="0"/>
              </a:rPr>
              <a:t>on patients and avoid language that ascribes responsibility to patients for their conditions, opting for…instead of the judgmental. </a:t>
            </a:r>
          </a:p>
          <a:p>
            <a:r>
              <a:rPr lang="en-US" sz="1800" b="0" i="0" u="none" strike="noStrike" baseline="0" dirty="0">
                <a:solidFill>
                  <a:srgbClr val="000000"/>
                </a:solidFill>
                <a:latin typeface="Source Sans Pro" panose="020B0503030403020204" pitchFamily="34" charset="0"/>
              </a:rPr>
              <a:t>Providers can also avoid judging situations that can happen to anyone or that might have valid explanations behind them. </a:t>
            </a:r>
            <a:endParaRPr lang="en-US" dirty="0"/>
          </a:p>
        </p:txBody>
      </p:sp>
    </p:spTree>
    <p:extLst>
      <p:ext uri="{BB962C8B-B14F-4D97-AF65-F5344CB8AC3E}">
        <p14:creationId xmlns:p14="http://schemas.microsoft.com/office/powerpoint/2010/main" val="93411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r>
              <a:rPr lang="en-US" sz="1800" b="0" i="0" u="none" strike="noStrike" baseline="0" dirty="0">
                <a:solidFill>
                  <a:srgbClr val="2D3092"/>
                </a:solidFill>
                <a:latin typeface="Source Sans Pro" panose="020B0503030403020204" pitchFamily="34" charset="0"/>
              </a:rPr>
              <a:t>(https://pubmed.ncbi.nlm.nih.gov/20005692/)</a:t>
            </a:r>
            <a:endParaRPr lang="en-US" dirty="0"/>
          </a:p>
        </p:txBody>
      </p:sp>
    </p:spTree>
    <p:extLst>
      <p:ext uri="{BB962C8B-B14F-4D97-AF65-F5344CB8AC3E}">
        <p14:creationId xmlns:p14="http://schemas.microsoft.com/office/powerpoint/2010/main" val="354391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r>
              <a:rPr lang="en-US" sz="1800" b="0" i="0" u="none" strike="noStrike" baseline="0" dirty="0">
                <a:solidFill>
                  <a:srgbClr val="000000"/>
                </a:solidFill>
                <a:latin typeface="Source Sans Pro" panose="020B0503030403020204" pitchFamily="34" charset="0"/>
              </a:rPr>
              <a:t>Reflections could be done as an individual, informally with colleagues and staff, or as part of a more formal anti-bias training session across an institution. </a:t>
            </a:r>
          </a:p>
          <a:p>
            <a:pPr algn="l"/>
            <a:r>
              <a:rPr lang="en-US" sz="800" b="0" i="0" u="none" strike="noStrike" baseline="0" dirty="0">
                <a:solidFill>
                  <a:srgbClr val="000000"/>
                </a:solidFill>
                <a:latin typeface="Source Sans Pro" panose="020B0503030403020204" pitchFamily="34" charset="0"/>
              </a:rPr>
              <a:t>to help identify stigmatizing language and find options to replace it with neutral language. </a:t>
            </a:r>
            <a:endParaRPr lang="en-US" dirty="0"/>
          </a:p>
        </p:txBody>
      </p:sp>
    </p:spTree>
    <p:extLst>
      <p:ext uri="{BB962C8B-B14F-4D97-AF65-F5344CB8AC3E}">
        <p14:creationId xmlns:p14="http://schemas.microsoft.com/office/powerpoint/2010/main" val="152735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200400" y="636494"/>
            <a:ext cx="5588508" cy="2573050"/>
          </a:xfrm>
        </p:spPr>
        <p:txBody>
          <a:bodyPr/>
          <a:lstStyle/>
          <a:p>
            <a:pPr algn="l"/>
            <a:br>
              <a:rPr lang="en-US" sz="1800" b="0" i="0" u="none" strike="noStrike" baseline="0" dirty="0">
                <a:solidFill>
                  <a:srgbClr val="000000"/>
                </a:solidFill>
                <a:latin typeface="Noto Sans" panose="020B0502040504020204" pitchFamily="34" charset="0"/>
              </a:rPr>
            </a:br>
            <a:r>
              <a:rPr lang="en-US" sz="2400" b="1" i="0" u="none" strike="noStrike" cap="none" baseline="0" dirty="0">
                <a:solidFill>
                  <a:srgbClr val="322C28"/>
                </a:solidFill>
                <a:latin typeface="Noto Sans" panose="020B0502040504020204" pitchFamily="34" charset="0"/>
              </a:rPr>
              <a:t>Words Matter: Strategies to Reduce Bias in Electronic Health Records </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Abdullah Rezaee, PhD</a:t>
            </a:r>
          </a:p>
          <a:p>
            <a:r>
              <a:rPr lang="en-US" dirty="0"/>
              <a:t>Medical Editor &amp; Translator</a:t>
            </a:r>
          </a:p>
          <a:p>
            <a:r>
              <a:rPr lang="en-US" dirty="0"/>
              <a:t>​</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C784-0A3F-A20D-C410-929B39672993}"/>
              </a:ext>
            </a:extLst>
          </p:cNvPr>
          <p:cNvSpPr>
            <a:spLocks noGrp="1"/>
          </p:cNvSpPr>
          <p:nvPr>
            <p:ph type="title"/>
          </p:nvPr>
        </p:nvSpPr>
        <p:spPr>
          <a:xfrm>
            <a:off x="4224528" y="795376"/>
            <a:ext cx="6766560" cy="768096"/>
          </a:xfrm>
        </p:spPr>
        <p:txBody>
          <a:bodyPr/>
          <a:lstStyle/>
          <a:p>
            <a:r>
              <a:rPr lang="en-US" sz="1800" cap="none" dirty="0">
                <a:solidFill>
                  <a:srgbClr val="0D89BA"/>
                </a:solidFill>
                <a:latin typeface="Noto Sans" panose="020B0502040504020204" pitchFamily="34" charset="0"/>
              </a:rPr>
              <a:t>3. Focus on Positive Themes and Humanizing Details </a:t>
            </a:r>
          </a:p>
        </p:txBody>
      </p:sp>
      <p:sp>
        <p:nvSpPr>
          <p:cNvPr id="3" name="Content Placeholder 2">
            <a:extLst>
              <a:ext uri="{FF2B5EF4-FFF2-40B4-BE49-F238E27FC236}">
                <a16:creationId xmlns:a16="http://schemas.microsoft.com/office/drawing/2014/main" id="{6F44660D-4051-0870-2C41-629930817BD7}"/>
              </a:ext>
            </a:extLst>
          </p:cNvPr>
          <p:cNvSpPr>
            <a:spLocks noGrp="1"/>
          </p:cNvSpPr>
          <p:nvPr>
            <p:ph idx="1"/>
          </p:nvPr>
        </p:nvSpPr>
        <p:spPr>
          <a:xfrm>
            <a:off x="4224528" y="1627329"/>
            <a:ext cx="6895756" cy="4640736"/>
          </a:xfrm>
        </p:spPr>
        <p:txBody>
          <a:bodyPr/>
          <a:lstStyle/>
          <a:p>
            <a:r>
              <a:rPr lang="en-US" sz="1800" dirty="0">
                <a:solidFill>
                  <a:srgbClr val="000000"/>
                </a:solidFill>
                <a:latin typeface="Source Sans Pro" panose="020B0503030403020204" pitchFamily="34" charset="0"/>
              </a:rPr>
              <a:t>G</a:t>
            </a:r>
            <a:r>
              <a:rPr lang="en-US" sz="1800" b="0" i="0" u="none" strike="noStrike" baseline="0" dirty="0">
                <a:solidFill>
                  <a:srgbClr val="000000"/>
                </a:solidFill>
                <a:latin typeface="Source Sans Pro" panose="020B0503030403020204" pitchFamily="34" charset="0"/>
              </a:rPr>
              <a:t>o beyond medical details and include a patient’s concerns, hopes, and goals, which can humanize patients and help subsequent providers see the patient as a person.</a:t>
            </a:r>
          </a:p>
          <a:p>
            <a:pPr algn="l"/>
            <a:endParaRPr lang="en-US" sz="1800" b="0" i="0" u="none" strike="noStrike" baseline="0" dirty="0">
              <a:solidFill>
                <a:srgbClr val="000000"/>
              </a:solidFill>
              <a:latin typeface="Wingdings" panose="05000000000000000000" pitchFamily="2" charset="2"/>
            </a:endParaRPr>
          </a:p>
          <a:p>
            <a:pPr marL="285750" indent="-285750">
              <a:buFont typeface="Wingdings" panose="05000000000000000000" pitchFamily="2" charset="2"/>
              <a:buChar char="l"/>
            </a:pPr>
            <a:r>
              <a:rPr lang="en-US" sz="1800" b="1" i="0" u="none" strike="noStrike" baseline="0" dirty="0">
                <a:solidFill>
                  <a:srgbClr val="000000"/>
                </a:solidFill>
                <a:latin typeface="Source Sans Pro" panose="020B0503030403020204" pitchFamily="34" charset="0"/>
              </a:rPr>
              <a:t>Compliment and show approval. </a:t>
            </a:r>
          </a:p>
          <a:p>
            <a:endParaRPr lang="en-US" sz="1800" b="1" dirty="0">
              <a:solidFill>
                <a:srgbClr val="000000"/>
              </a:solidFill>
              <a:latin typeface="Source Sans Pro" panose="020B0503030403020204" pitchFamily="34" charset="0"/>
            </a:endParaRPr>
          </a:p>
          <a:p>
            <a:r>
              <a:rPr lang="en-US" sz="1800" b="0" i="0" u="none" strike="noStrike" baseline="0" dirty="0">
                <a:solidFill>
                  <a:srgbClr val="000000"/>
                </a:solidFill>
                <a:latin typeface="Source Sans Pro" panose="020B0503030403020204" pitchFamily="34" charset="0"/>
              </a:rPr>
              <a:t>“</a:t>
            </a:r>
            <a:r>
              <a:rPr lang="en-US" sz="1800" b="0" i="1" u="none" strike="noStrike" baseline="0" dirty="0">
                <a:solidFill>
                  <a:srgbClr val="000000"/>
                </a:solidFill>
                <a:latin typeface="Source Sans Pro" panose="020B0503030403020204" pitchFamily="34" charset="0"/>
              </a:rPr>
              <a:t>Ben has been good at remembering to use his inhaler at school at the first sign of symptoms to prevent a full-blown asthmatic episode</a:t>
            </a:r>
            <a:r>
              <a:rPr lang="en-US" sz="1800" b="0" i="0" u="none" strike="noStrike" baseline="0" dirty="0">
                <a:solidFill>
                  <a:srgbClr val="000000"/>
                </a:solidFill>
                <a:latin typeface="Source Sans Pro" panose="020B0503030403020204" pitchFamily="34" charset="0"/>
              </a:rPr>
              <a:t>.” </a:t>
            </a:r>
          </a:p>
          <a:p>
            <a:pPr algn="l"/>
            <a:r>
              <a:rPr lang="en-US" sz="1800" b="0" i="0" u="none" strike="noStrike" baseline="0" dirty="0">
                <a:solidFill>
                  <a:srgbClr val="000000"/>
                </a:solidFill>
                <a:latin typeface="Source Sans Pro" panose="020B0503030403020204" pitchFamily="34" charset="0"/>
              </a:rPr>
              <a:t> </a:t>
            </a:r>
            <a:endParaRPr lang="en-US" sz="1800" b="0" i="0" u="none" strike="noStrike" baseline="0" dirty="0">
              <a:solidFill>
                <a:srgbClr val="000000"/>
              </a:solidFill>
              <a:latin typeface="Wingdings" panose="05000000000000000000" pitchFamily="2" charset="2"/>
            </a:endParaRPr>
          </a:p>
          <a:p>
            <a:pPr marL="285750" indent="-285750">
              <a:buFont typeface="Wingdings" panose="05000000000000000000" pitchFamily="2" charset="2"/>
              <a:buChar char="l"/>
            </a:pPr>
            <a:r>
              <a:rPr lang="en-US" sz="1800" b="1" i="0" u="none" strike="noStrike" baseline="0" dirty="0">
                <a:solidFill>
                  <a:srgbClr val="000000"/>
                </a:solidFill>
                <a:latin typeface="Source Sans Pro" panose="020B0503030403020204" pitchFamily="34" charset="0"/>
              </a:rPr>
              <a:t>Humanize patients and their families. </a:t>
            </a:r>
          </a:p>
          <a:p>
            <a:r>
              <a:rPr lang="en-US" sz="1800" b="0" i="0" u="none" strike="noStrike" baseline="0" dirty="0">
                <a:solidFill>
                  <a:srgbClr val="000000"/>
                </a:solidFill>
                <a:latin typeface="Source Sans Pro" panose="020B0503030403020204" pitchFamily="34" charset="0"/>
              </a:rPr>
              <a:t>“</a:t>
            </a:r>
            <a:r>
              <a:rPr lang="en-US" sz="1800" b="0" i="1" u="none" strike="noStrike" baseline="0" dirty="0">
                <a:solidFill>
                  <a:srgbClr val="000000"/>
                </a:solidFill>
                <a:latin typeface="Source Sans Pro" panose="020B0503030403020204" pitchFamily="34" charset="0"/>
              </a:rPr>
              <a:t>She enjoys walking her dog Scout with her mom</a:t>
            </a:r>
            <a:r>
              <a:rPr lang="en-US" sz="1800" dirty="0">
                <a:solidFill>
                  <a:srgbClr val="000000"/>
                </a:solidFill>
                <a:latin typeface="Source Sans Pro" panose="020B0503030403020204" pitchFamily="34" charset="0"/>
              </a:rPr>
              <a:t>.</a:t>
            </a:r>
            <a:r>
              <a:rPr lang="en-US" sz="1800" b="0" i="0" u="none" strike="noStrike" baseline="0" dirty="0">
                <a:solidFill>
                  <a:srgbClr val="000000"/>
                </a:solidFill>
                <a:latin typeface="Source Sans Pro" panose="020B0503030403020204" pitchFamily="34" charset="0"/>
              </a:rPr>
              <a:t>” </a:t>
            </a:r>
          </a:p>
          <a:p>
            <a:r>
              <a:rPr lang="en-US" sz="1800" b="0" i="0" u="none" strike="noStrike" baseline="0" dirty="0">
                <a:solidFill>
                  <a:srgbClr val="000000"/>
                </a:solidFill>
                <a:latin typeface="Source Sans Pro" panose="020B0503030403020204" pitchFamily="34" charset="0"/>
              </a:rPr>
              <a:t> </a:t>
            </a:r>
          </a:p>
          <a:p>
            <a:endParaRPr lang="en-US" dirty="0"/>
          </a:p>
        </p:txBody>
      </p:sp>
      <p:sp>
        <p:nvSpPr>
          <p:cNvPr id="4" name="Footer Placeholder 3">
            <a:extLst>
              <a:ext uri="{FF2B5EF4-FFF2-40B4-BE49-F238E27FC236}">
                <a16:creationId xmlns:a16="http://schemas.microsoft.com/office/drawing/2014/main" id="{80F934A1-F871-D055-A3EC-528CE9A33464}"/>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A7CAC2A5-F91D-52F4-B077-2465DFAB97A8}"/>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391811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C784-0A3F-A20D-C410-929B39672993}"/>
              </a:ext>
            </a:extLst>
          </p:cNvPr>
          <p:cNvSpPr>
            <a:spLocks noGrp="1"/>
          </p:cNvSpPr>
          <p:nvPr>
            <p:ph type="title"/>
          </p:nvPr>
        </p:nvSpPr>
        <p:spPr>
          <a:xfrm>
            <a:off x="4224528" y="795376"/>
            <a:ext cx="6766560" cy="768096"/>
          </a:xfrm>
        </p:spPr>
        <p:txBody>
          <a:bodyPr/>
          <a:lstStyle/>
          <a:p>
            <a:r>
              <a:rPr lang="en-US" sz="1800" cap="none" dirty="0">
                <a:solidFill>
                  <a:srgbClr val="0D89BA"/>
                </a:solidFill>
                <a:latin typeface="Noto Sans" panose="020B0502040504020204" pitchFamily="34" charset="0"/>
              </a:rPr>
              <a:t>3. Focus on Positive Themes and Humanizing Details </a:t>
            </a:r>
          </a:p>
        </p:txBody>
      </p:sp>
      <p:sp>
        <p:nvSpPr>
          <p:cNvPr id="3" name="Content Placeholder 2">
            <a:extLst>
              <a:ext uri="{FF2B5EF4-FFF2-40B4-BE49-F238E27FC236}">
                <a16:creationId xmlns:a16="http://schemas.microsoft.com/office/drawing/2014/main" id="{6F44660D-4051-0870-2C41-629930817BD7}"/>
              </a:ext>
            </a:extLst>
          </p:cNvPr>
          <p:cNvSpPr>
            <a:spLocks noGrp="1"/>
          </p:cNvSpPr>
          <p:nvPr>
            <p:ph idx="1"/>
          </p:nvPr>
        </p:nvSpPr>
        <p:spPr>
          <a:xfrm>
            <a:off x="4224528" y="1627329"/>
            <a:ext cx="6895756" cy="4640736"/>
          </a:xfrm>
        </p:spPr>
        <p:txBody>
          <a:bodyPr/>
          <a:lstStyle/>
          <a:p>
            <a:r>
              <a:rPr lang="en-US" sz="1800" b="0" i="0" u="none" strike="noStrike" baseline="0" dirty="0">
                <a:solidFill>
                  <a:srgbClr val="000000"/>
                </a:solidFill>
                <a:latin typeface="Source Sans Pro" panose="020B0503030403020204" pitchFamily="34" charset="0"/>
              </a:rPr>
              <a:t>“</a:t>
            </a:r>
            <a:r>
              <a:rPr lang="en-US" sz="1800" dirty="0">
                <a:solidFill>
                  <a:srgbClr val="2D3092"/>
                </a:solidFill>
                <a:latin typeface="Source Sans Pro" panose="020B0503030403020204" pitchFamily="34" charset="0"/>
              </a:rPr>
              <a:t>P</a:t>
            </a:r>
            <a:r>
              <a:rPr lang="en-US" sz="1800" b="0" i="0" u="none" strike="noStrike" baseline="0" dirty="0">
                <a:solidFill>
                  <a:srgbClr val="2D3092"/>
                </a:solidFill>
                <a:latin typeface="Source Sans Pro" panose="020B0503030403020204" pitchFamily="34" charset="0"/>
              </a:rPr>
              <a:t>erson-first” language</a:t>
            </a:r>
            <a:endParaRPr lang="en-US" sz="1800" b="0" i="0" u="none" strike="noStrike" baseline="0" dirty="0">
              <a:solidFill>
                <a:srgbClr val="000000"/>
              </a:solidFill>
              <a:latin typeface="Source Sans Pro" panose="020B0503030403020204" pitchFamily="34" charset="0"/>
            </a:endParaRPr>
          </a:p>
          <a:p>
            <a:endParaRPr lang="en-US" sz="1800" b="0" i="0" u="none" strike="noStrike" baseline="0" dirty="0">
              <a:solidFill>
                <a:srgbClr val="000000"/>
              </a:solidFill>
              <a:latin typeface="Source Sans Pro" panose="020B0503030403020204" pitchFamily="34" charset="0"/>
            </a:endParaRPr>
          </a:p>
          <a:p>
            <a:endParaRPr lang="en-US" dirty="0"/>
          </a:p>
        </p:txBody>
      </p:sp>
      <p:sp>
        <p:nvSpPr>
          <p:cNvPr id="4" name="Footer Placeholder 3">
            <a:extLst>
              <a:ext uri="{FF2B5EF4-FFF2-40B4-BE49-F238E27FC236}">
                <a16:creationId xmlns:a16="http://schemas.microsoft.com/office/drawing/2014/main" id="{80F934A1-F871-D055-A3EC-528CE9A33464}"/>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A7CAC2A5-F91D-52F4-B077-2465DFAB97A8}"/>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7" name="Picture 6">
            <a:extLst>
              <a:ext uri="{FF2B5EF4-FFF2-40B4-BE49-F238E27FC236}">
                <a16:creationId xmlns:a16="http://schemas.microsoft.com/office/drawing/2014/main" id="{FF9E3951-1880-8366-324D-63B14524C111}"/>
              </a:ext>
            </a:extLst>
          </p:cNvPr>
          <p:cNvPicPr>
            <a:picLocks noChangeAspect="1"/>
          </p:cNvPicPr>
          <p:nvPr/>
        </p:nvPicPr>
        <p:blipFill>
          <a:blip r:embed="rId3"/>
          <a:stretch>
            <a:fillRect/>
          </a:stretch>
        </p:blipFill>
        <p:spPr>
          <a:xfrm>
            <a:off x="4207588" y="2136256"/>
            <a:ext cx="7231556" cy="3622881"/>
          </a:xfrm>
          <a:prstGeom prst="rect">
            <a:avLst/>
          </a:prstGeom>
        </p:spPr>
      </p:pic>
    </p:spTree>
    <p:extLst>
      <p:ext uri="{BB962C8B-B14F-4D97-AF65-F5344CB8AC3E}">
        <p14:creationId xmlns:p14="http://schemas.microsoft.com/office/powerpoint/2010/main" val="255107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C784-0A3F-A20D-C410-929B39672993}"/>
              </a:ext>
            </a:extLst>
          </p:cNvPr>
          <p:cNvSpPr>
            <a:spLocks noGrp="1"/>
          </p:cNvSpPr>
          <p:nvPr>
            <p:ph type="title"/>
          </p:nvPr>
        </p:nvSpPr>
        <p:spPr>
          <a:xfrm>
            <a:off x="4224528" y="795376"/>
            <a:ext cx="6766560" cy="768096"/>
          </a:xfrm>
        </p:spPr>
        <p:txBody>
          <a:bodyPr/>
          <a:lstStyle/>
          <a:p>
            <a:r>
              <a:rPr lang="en-US" sz="1800" cap="none" dirty="0">
                <a:solidFill>
                  <a:srgbClr val="0D89BA"/>
                </a:solidFill>
                <a:latin typeface="Noto Sans" panose="020B0502040504020204" pitchFamily="34" charset="0"/>
              </a:rPr>
              <a:t>3. Focus on Positive Themes and Humanizing Details </a:t>
            </a:r>
          </a:p>
        </p:txBody>
      </p:sp>
      <p:sp>
        <p:nvSpPr>
          <p:cNvPr id="3" name="Content Placeholder 2">
            <a:extLst>
              <a:ext uri="{FF2B5EF4-FFF2-40B4-BE49-F238E27FC236}">
                <a16:creationId xmlns:a16="http://schemas.microsoft.com/office/drawing/2014/main" id="{6F44660D-4051-0870-2C41-629930817BD7}"/>
              </a:ext>
            </a:extLst>
          </p:cNvPr>
          <p:cNvSpPr>
            <a:spLocks noGrp="1"/>
          </p:cNvSpPr>
          <p:nvPr>
            <p:ph idx="1"/>
          </p:nvPr>
        </p:nvSpPr>
        <p:spPr>
          <a:xfrm>
            <a:off x="4224528" y="1627329"/>
            <a:ext cx="6895756" cy="4640736"/>
          </a:xfrm>
        </p:spPr>
        <p:txBody>
          <a:bodyPr/>
          <a:lstStyle/>
          <a:p>
            <a:pPr algn="l"/>
            <a:endParaRPr lang="en-US" sz="1800" b="0" i="0" u="none" strike="noStrike" baseline="0" dirty="0">
              <a:solidFill>
                <a:srgbClr val="000000"/>
              </a:solidFill>
              <a:latin typeface="Wingdings" panose="05000000000000000000" pitchFamily="2" charset="2"/>
            </a:endParaRPr>
          </a:p>
          <a:p>
            <a:pPr marL="285750" indent="-285750">
              <a:buFont typeface="Wingdings" panose="05000000000000000000" pitchFamily="2" charset="2"/>
              <a:buChar char="l"/>
            </a:pPr>
            <a:r>
              <a:rPr lang="en-US" sz="1800" b="1" i="0" u="none" strike="noStrike" baseline="0" dirty="0">
                <a:solidFill>
                  <a:srgbClr val="000000"/>
                </a:solidFill>
                <a:latin typeface="Source Sans Pro" panose="020B0503030403020204" pitchFamily="34" charset="0"/>
              </a:rPr>
              <a:t>Build a sense of abundance. </a:t>
            </a:r>
          </a:p>
          <a:p>
            <a:r>
              <a:rPr lang="en-US" sz="1800" b="0" i="0" u="none" strike="noStrike" baseline="0" dirty="0">
                <a:solidFill>
                  <a:srgbClr val="000000"/>
                </a:solidFill>
                <a:latin typeface="Source Sans Pro" panose="020B0503030403020204" pitchFamily="34" charset="0"/>
              </a:rPr>
              <a:t>“</a:t>
            </a:r>
            <a:r>
              <a:rPr lang="en-US" sz="1800" b="0" i="1" u="none" strike="noStrike" baseline="0" dirty="0">
                <a:solidFill>
                  <a:srgbClr val="000000"/>
                </a:solidFill>
                <a:latin typeface="Source Sans Pro" panose="020B0503030403020204" pitchFamily="34" charset="0"/>
              </a:rPr>
              <a:t>This child is brilliant because</a:t>
            </a:r>
            <a:r>
              <a:rPr lang="en-US" sz="1800" b="0" i="0" u="none" strike="noStrike" baseline="0" dirty="0">
                <a:solidFill>
                  <a:srgbClr val="000000"/>
                </a:solidFill>
                <a:latin typeface="Source Sans Pro" panose="020B0503030403020204" pitchFamily="34" charset="0"/>
              </a:rPr>
              <a:t>…” </a:t>
            </a:r>
          </a:p>
          <a:p>
            <a:r>
              <a:rPr lang="en-US" sz="1800" dirty="0">
                <a:solidFill>
                  <a:srgbClr val="000000"/>
                </a:solidFill>
                <a:latin typeface="Source Sans Pro" panose="020B0503030403020204" pitchFamily="34" charset="0"/>
              </a:rPr>
              <a:t>A</a:t>
            </a:r>
            <a:r>
              <a:rPr lang="en-US" sz="1800" b="0" i="0" u="none" strike="noStrike" baseline="0" dirty="0">
                <a:solidFill>
                  <a:srgbClr val="000000"/>
                </a:solidFill>
                <a:latin typeface="Source Sans Pro" panose="020B0503030403020204" pitchFamily="34" charset="0"/>
              </a:rPr>
              <a:t>n asset list that is longer than a problem list.</a:t>
            </a:r>
          </a:p>
          <a:p>
            <a:r>
              <a:rPr lang="en-US" sz="1800" dirty="0">
                <a:solidFill>
                  <a:srgbClr val="000000"/>
                </a:solidFill>
                <a:latin typeface="Source Sans Pro" panose="020B0503030403020204" pitchFamily="34" charset="0"/>
              </a:rPr>
              <a:t>D</a:t>
            </a:r>
            <a:r>
              <a:rPr lang="en-US" sz="1800" b="0" i="0" u="none" strike="noStrike" baseline="0" dirty="0">
                <a:solidFill>
                  <a:srgbClr val="000000"/>
                </a:solidFill>
                <a:latin typeface="Source Sans Pro" panose="020B0503030403020204" pitchFamily="34" charset="0"/>
              </a:rPr>
              <a:t>ocument strength-based approaches or co-identified solutions with family members</a:t>
            </a:r>
          </a:p>
          <a:p>
            <a:r>
              <a:rPr lang="en-US" sz="1800" b="0" i="0" u="none" strike="noStrike" baseline="0" dirty="0">
                <a:solidFill>
                  <a:srgbClr val="000000"/>
                </a:solidFill>
                <a:latin typeface="Source Sans Pro" panose="020B0503030403020204" pitchFamily="34" charset="0"/>
              </a:rPr>
              <a:t>“</a:t>
            </a:r>
            <a:r>
              <a:rPr lang="en-US" sz="1800" b="0" i="1" u="none" strike="noStrike" baseline="0" dirty="0">
                <a:solidFill>
                  <a:srgbClr val="000000"/>
                </a:solidFill>
                <a:latin typeface="Source Sans Pro" panose="020B0503030403020204" pitchFamily="34" charset="0"/>
              </a:rPr>
              <a:t>Hakeem and his father have decided that joining a little league team would help Hakeem be more active</a:t>
            </a:r>
            <a:r>
              <a:rPr lang="en-US" sz="1800" b="0" i="0" u="none" strike="noStrike" baseline="0" dirty="0">
                <a:solidFill>
                  <a:srgbClr val="000000"/>
                </a:solidFill>
                <a:latin typeface="Source Sans Pro" panose="020B0503030403020204" pitchFamily="34" charset="0"/>
              </a:rPr>
              <a:t>.” </a:t>
            </a:r>
          </a:p>
          <a:p>
            <a:endParaRPr lang="en-US" sz="1800" b="0" i="0" u="none" strike="noStrike" baseline="0" dirty="0">
              <a:solidFill>
                <a:srgbClr val="000000"/>
              </a:solidFill>
              <a:latin typeface="Source Sans Pro" panose="020B0503030403020204" pitchFamily="34" charset="0"/>
            </a:endParaRPr>
          </a:p>
          <a:p>
            <a:endParaRPr lang="en-US" dirty="0"/>
          </a:p>
        </p:txBody>
      </p:sp>
      <p:sp>
        <p:nvSpPr>
          <p:cNvPr id="4" name="Footer Placeholder 3">
            <a:extLst>
              <a:ext uri="{FF2B5EF4-FFF2-40B4-BE49-F238E27FC236}">
                <a16:creationId xmlns:a16="http://schemas.microsoft.com/office/drawing/2014/main" id="{80F934A1-F871-D055-A3EC-528CE9A33464}"/>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A7CAC2A5-F91D-52F4-B077-2465DFAB97A8}"/>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315894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C784-0A3F-A20D-C410-929B39672993}"/>
              </a:ext>
            </a:extLst>
          </p:cNvPr>
          <p:cNvSpPr>
            <a:spLocks noGrp="1"/>
          </p:cNvSpPr>
          <p:nvPr>
            <p:ph type="title"/>
          </p:nvPr>
        </p:nvSpPr>
        <p:spPr>
          <a:xfrm>
            <a:off x="4224528" y="795376"/>
            <a:ext cx="6766560" cy="768096"/>
          </a:xfrm>
        </p:spPr>
        <p:txBody>
          <a:bodyPr/>
          <a:lstStyle/>
          <a:p>
            <a:r>
              <a:rPr lang="en-US" sz="1800" cap="none" dirty="0">
                <a:solidFill>
                  <a:srgbClr val="0D89BA"/>
                </a:solidFill>
                <a:latin typeface="Noto Sans" panose="020B0502040504020204" pitchFamily="34" charset="0"/>
              </a:rPr>
              <a:t>3. Focus on Positive Themes and Humanizing Details </a:t>
            </a:r>
          </a:p>
        </p:txBody>
      </p:sp>
      <p:sp>
        <p:nvSpPr>
          <p:cNvPr id="3" name="Content Placeholder 2">
            <a:extLst>
              <a:ext uri="{FF2B5EF4-FFF2-40B4-BE49-F238E27FC236}">
                <a16:creationId xmlns:a16="http://schemas.microsoft.com/office/drawing/2014/main" id="{6F44660D-4051-0870-2C41-629930817BD7}"/>
              </a:ext>
            </a:extLst>
          </p:cNvPr>
          <p:cNvSpPr>
            <a:spLocks noGrp="1"/>
          </p:cNvSpPr>
          <p:nvPr>
            <p:ph idx="1"/>
          </p:nvPr>
        </p:nvSpPr>
        <p:spPr>
          <a:xfrm>
            <a:off x="4224528" y="1627329"/>
            <a:ext cx="6895756" cy="4640736"/>
          </a:xfrm>
        </p:spPr>
        <p:txBody>
          <a:bodyPr/>
          <a:lstStyle/>
          <a:p>
            <a:pPr algn="l"/>
            <a:endParaRPr lang="en-US" sz="1800" b="0" i="0" u="none" strike="noStrike" baseline="0" dirty="0">
              <a:solidFill>
                <a:srgbClr val="000000"/>
              </a:solidFill>
              <a:latin typeface="Wingdings" panose="05000000000000000000" pitchFamily="2" charset="2"/>
            </a:endParaRPr>
          </a:p>
          <a:p>
            <a:pPr algn="l"/>
            <a:endParaRPr lang="en-US" sz="1800" b="0" i="0" u="none" strike="noStrike" baseline="0" dirty="0">
              <a:solidFill>
                <a:srgbClr val="000000"/>
              </a:solidFill>
              <a:latin typeface="Wingdings" panose="05000000000000000000" pitchFamily="2" charset="2"/>
            </a:endParaRPr>
          </a:p>
          <a:p>
            <a:pPr marL="285750" indent="-285750">
              <a:buFont typeface="Wingdings" panose="05000000000000000000" pitchFamily="2" charset="2"/>
              <a:buChar char="l"/>
            </a:pPr>
            <a:r>
              <a:rPr lang="en-US" sz="1800" b="1" i="0" u="none" strike="noStrike" baseline="0" dirty="0">
                <a:solidFill>
                  <a:srgbClr val="000000"/>
                </a:solidFill>
                <a:latin typeface="Source Sans Pro" panose="020B0503030403020204" pitchFamily="34" charset="0"/>
              </a:rPr>
              <a:t>Minimize blame, labeling, and judgment. </a:t>
            </a:r>
          </a:p>
          <a:p>
            <a:r>
              <a:rPr lang="en-US" sz="1800" b="0" i="0" u="none" strike="noStrike" baseline="0" dirty="0">
                <a:solidFill>
                  <a:srgbClr val="000000"/>
                </a:solidFill>
                <a:latin typeface="Source Sans Pro" panose="020B0503030403020204" pitchFamily="34" charset="0"/>
              </a:rPr>
              <a:t>“</a:t>
            </a:r>
            <a:r>
              <a:rPr lang="en-US" sz="1800" b="0" i="1" u="none" strike="noStrike" baseline="0" dirty="0">
                <a:solidFill>
                  <a:srgbClr val="000000"/>
                </a:solidFill>
                <a:latin typeface="Source Sans Pro" panose="020B0503030403020204" pitchFamily="34" charset="0"/>
              </a:rPr>
              <a:t>She is not tolerating oxygen</a:t>
            </a:r>
            <a:r>
              <a:rPr lang="en-US" sz="1800" b="0" i="0" u="none" strike="noStrike" baseline="0" dirty="0">
                <a:solidFill>
                  <a:srgbClr val="000000"/>
                </a:solidFill>
                <a:latin typeface="Source Sans Pro" panose="020B0503030403020204" pitchFamily="34" charset="0"/>
              </a:rPr>
              <a:t>”</a:t>
            </a:r>
            <a:r>
              <a:rPr lang="en-US" sz="1800" dirty="0">
                <a:solidFill>
                  <a:srgbClr val="000000"/>
                </a:solidFill>
                <a:latin typeface="Source Sans Pro" panose="020B0503030403020204" pitchFamily="34" charset="0"/>
              </a:rPr>
              <a:t> vs.</a:t>
            </a:r>
            <a:r>
              <a:rPr lang="en-US" sz="1800" b="0" i="0" u="none" strike="noStrike" baseline="0" dirty="0">
                <a:solidFill>
                  <a:srgbClr val="000000"/>
                </a:solidFill>
                <a:latin typeface="Source Sans Pro" panose="020B0503030403020204" pitchFamily="34" charset="0"/>
              </a:rPr>
              <a:t> “</a:t>
            </a:r>
            <a:r>
              <a:rPr lang="en-US" sz="1800" b="0" i="1" u="none" baseline="0" dirty="0">
                <a:solidFill>
                  <a:srgbClr val="000000"/>
                </a:solidFill>
                <a:latin typeface="Source Sans Pro" panose="020B0503030403020204" pitchFamily="34" charset="0"/>
              </a:rPr>
              <a:t>She is refusing to wear oxygen</a:t>
            </a:r>
            <a:r>
              <a:rPr lang="en-US" sz="1800" b="0" i="0" u="none" strike="noStrike" baseline="0" dirty="0">
                <a:solidFill>
                  <a:srgbClr val="000000"/>
                </a:solidFill>
                <a:latin typeface="Source Sans Pro" panose="020B0503030403020204" pitchFamily="34" charset="0"/>
              </a:rPr>
              <a:t>.” </a:t>
            </a:r>
          </a:p>
          <a:p>
            <a:r>
              <a:rPr lang="en-US" sz="1800" dirty="0">
                <a:solidFill>
                  <a:srgbClr val="000000"/>
                </a:solidFill>
                <a:latin typeface="Source Sans Pro" panose="020B0503030403020204" pitchFamily="34" charset="0"/>
              </a:rPr>
              <a:t>“</a:t>
            </a:r>
            <a:r>
              <a:rPr lang="en-US" sz="1800" i="1" dirty="0">
                <a:solidFill>
                  <a:srgbClr val="000000"/>
                </a:solidFill>
                <a:latin typeface="Source Sans Pro" panose="020B0503030403020204" pitchFamily="34" charset="0"/>
              </a:rPr>
              <a:t>Workers who do not use PPE” </a:t>
            </a:r>
            <a:r>
              <a:rPr lang="en-US" sz="1800" dirty="0">
                <a:solidFill>
                  <a:srgbClr val="000000"/>
                </a:solidFill>
                <a:latin typeface="Source Sans Pro" panose="020B0503030403020204" pitchFamily="34" charset="0"/>
              </a:rPr>
              <a:t>vs. </a:t>
            </a:r>
            <a:r>
              <a:rPr lang="en-US" sz="1800" i="1" dirty="0">
                <a:solidFill>
                  <a:srgbClr val="000000"/>
                </a:solidFill>
                <a:latin typeface="Source Sans Pro" panose="020B0503030403020204" pitchFamily="34" charset="0"/>
              </a:rPr>
              <a:t>“People with limited access to (specific service/resource</a:t>
            </a:r>
            <a:r>
              <a:rPr lang="en-US" sz="1800" b="0" i="0" u="none" strike="noStrike" baseline="0" dirty="0">
                <a:solidFill>
                  <a:srgbClr val="000000"/>
                </a:solidFill>
                <a:latin typeface="Myriad Pro SemiCond"/>
              </a:rPr>
              <a:t>)”</a:t>
            </a:r>
          </a:p>
          <a:p>
            <a:r>
              <a:rPr lang="en-US" sz="1800" i="1" dirty="0">
                <a:solidFill>
                  <a:srgbClr val="000000"/>
                </a:solidFill>
                <a:latin typeface="Source Sans Pro" panose="020B0503030403020204" pitchFamily="34" charset="0"/>
              </a:rPr>
              <a:t>“People who do not seek healthcare” </a:t>
            </a:r>
            <a:r>
              <a:rPr lang="en-US" sz="1800" dirty="0">
                <a:solidFill>
                  <a:srgbClr val="000000"/>
                </a:solidFill>
                <a:latin typeface="Source Sans Pro" panose="020B0503030403020204" pitchFamily="34" charset="0"/>
              </a:rPr>
              <a:t>vs. </a:t>
            </a:r>
            <a:r>
              <a:rPr lang="en-US" sz="1800" i="1" dirty="0">
                <a:solidFill>
                  <a:srgbClr val="000000"/>
                </a:solidFill>
                <a:latin typeface="Source Sans Pro" panose="020B0503030403020204" pitchFamily="34" charset="0"/>
              </a:rPr>
              <a:t>“Workers under-resourced with (specific service/resource)”</a:t>
            </a:r>
          </a:p>
          <a:p>
            <a:r>
              <a:rPr lang="en-US" sz="1800" b="0" i="0" u="none" strike="noStrike" baseline="0" dirty="0">
                <a:solidFill>
                  <a:srgbClr val="000000"/>
                </a:solidFill>
                <a:latin typeface="Source Sans Pro" panose="020B0503030403020204" pitchFamily="34" charset="0"/>
              </a:rPr>
              <a:t>“</a:t>
            </a:r>
            <a:r>
              <a:rPr lang="en-US" sz="1800" b="0" i="1" u="none" strike="noStrike" baseline="0" dirty="0">
                <a:solidFill>
                  <a:srgbClr val="000000"/>
                </a:solidFill>
                <a:latin typeface="Source Sans Pro" panose="020B0503030403020204" pitchFamily="34" charset="0"/>
              </a:rPr>
              <a:t>She has not been checking her morning glucose for a month because she lost her blood glucose monitor</a:t>
            </a:r>
            <a:r>
              <a:rPr lang="en-US" sz="1800" b="0" i="0" u="none" strike="noStrike" baseline="0" dirty="0">
                <a:solidFill>
                  <a:srgbClr val="000000"/>
                </a:solidFill>
                <a:latin typeface="Source Sans Pro" panose="020B0503030403020204" pitchFamily="34" charset="0"/>
              </a:rPr>
              <a:t>” </a:t>
            </a:r>
          </a:p>
          <a:p>
            <a:endParaRPr lang="en-US" sz="1800" b="0" i="0" u="none" strike="noStrike" baseline="0" dirty="0">
              <a:solidFill>
                <a:srgbClr val="000000"/>
              </a:solidFill>
              <a:latin typeface="Source Sans Pro" panose="020B0503030403020204" pitchFamily="34" charset="0"/>
            </a:endParaRPr>
          </a:p>
          <a:p>
            <a:endParaRPr lang="en-US" dirty="0"/>
          </a:p>
        </p:txBody>
      </p:sp>
      <p:sp>
        <p:nvSpPr>
          <p:cNvPr id="4" name="Footer Placeholder 3">
            <a:extLst>
              <a:ext uri="{FF2B5EF4-FFF2-40B4-BE49-F238E27FC236}">
                <a16:creationId xmlns:a16="http://schemas.microsoft.com/office/drawing/2014/main" id="{80F934A1-F871-D055-A3EC-528CE9A33464}"/>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A7CAC2A5-F91D-52F4-B077-2465DFAB97A8}"/>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1430182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C784-0A3F-A20D-C410-929B39672993}"/>
              </a:ext>
            </a:extLst>
          </p:cNvPr>
          <p:cNvSpPr>
            <a:spLocks noGrp="1"/>
          </p:cNvSpPr>
          <p:nvPr>
            <p:ph type="title"/>
          </p:nvPr>
        </p:nvSpPr>
        <p:spPr>
          <a:xfrm>
            <a:off x="4224528" y="795376"/>
            <a:ext cx="6766560" cy="768096"/>
          </a:xfrm>
        </p:spPr>
        <p:txBody>
          <a:bodyPr/>
          <a:lstStyle/>
          <a:p>
            <a:r>
              <a:rPr lang="en-US" sz="1800" cap="none" dirty="0">
                <a:solidFill>
                  <a:srgbClr val="0D89BA"/>
                </a:solidFill>
                <a:latin typeface="Noto Sans" panose="020B0502040504020204" pitchFamily="34" charset="0"/>
              </a:rPr>
              <a:t>3. Focus on Positive Themes and Humanizing Details </a:t>
            </a:r>
          </a:p>
        </p:txBody>
      </p:sp>
      <p:sp>
        <p:nvSpPr>
          <p:cNvPr id="3" name="Content Placeholder 2">
            <a:extLst>
              <a:ext uri="{FF2B5EF4-FFF2-40B4-BE49-F238E27FC236}">
                <a16:creationId xmlns:a16="http://schemas.microsoft.com/office/drawing/2014/main" id="{6F44660D-4051-0870-2C41-629930817BD7}"/>
              </a:ext>
            </a:extLst>
          </p:cNvPr>
          <p:cNvSpPr>
            <a:spLocks noGrp="1"/>
          </p:cNvSpPr>
          <p:nvPr>
            <p:ph idx="1"/>
          </p:nvPr>
        </p:nvSpPr>
        <p:spPr>
          <a:xfrm>
            <a:off x="4224528" y="1627329"/>
            <a:ext cx="6895756" cy="4640736"/>
          </a:xfrm>
        </p:spPr>
        <p:txBody>
          <a:bodyPr/>
          <a:lstStyle/>
          <a:p>
            <a:pPr algn="l"/>
            <a:endParaRPr lang="en-US" sz="1800" b="0" i="0" u="none" strike="noStrike" baseline="0" dirty="0">
              <a:solidFill>
                <a:srgbClr val="000000"/>
              </a:solidFill>
              <a:latin typeface="Wingdings" panose="05000000000000000000" pitchFamily="2" charset="2"/>
            </a:endParaRPr>
          </a:p>
          <a:p>
            <a:pPr algn="l"/>
            <a:r>
              <a:rPr lang="en-US" sz="1800" b="0" i="0" u="none" strike="noStrike" baseline="0" dirty="0">
                <a:solidFill>
                  <a:srgbClr val="2D3092"/>
                </a:solidFill>
                <a:latin typeface="Source Sans Pro" panose="020B0503030403020204" pitchFamily="34" charset="0"/>
              </a:rPr>
              <a:t>Case Study</a:t>
            </a:r>
          </a:p>
          <a:p>
            <a:pPr algn="l"/>
            <a:endParaRPr lang="en-US" sz="1800" b="0" i="0" u="none" strike="noStrike" baseline="0" dirty="0">
              <a:solidFill>
                <a:srgbClr val="2D3092"/>
              </a:solidFill>
              <a:latin typeface="Source Sans Pro" panose="020B0503030403020204" pitchFamily="34" charset="0"/>
            </a:endParaRPr>
          </a:p>
          <a:p>
            <a:pPr algn="l"/>
            <a:r>
              <a:rPr lang="en-US" sz="1800" dirty="0">
                <a:solidFill>
                  <a:srgbClr val="2D3092"/>
                </a:solidFill>
                <a:latin typeface="Source Sans Pro" panose="020B0503030403020204" pitchFamily="34" charset="0"/>
              </a:rPr>
              <a:t>P</a:t>
            </a:r>
            <a:r>
              <a:rPr lang="en-US" sz="1800" b="0" i="0" u="none" strike="noStrike" baseline="0" dirty="0">
                <a:solidFill>
                  <a:srgbClr val="2D3092"/>
                </a:solidFill>
                <a:latin typeface="Source Sans Pro" panose="020B0503030403020204" pitchFamily="34" charset="0"/>
              </a:rPr>
              <a:t>hysicians who read a vignette </a:t>
            </a:r>
            <a:r>
              <a:rPr lang="en-US" sz="1800" b="0" i="0" u="none" strike="noStrike" baseline="0" dirty="0">
                <a:solidFill>
                  <a:srgbClr val="000000"/>
                </a:solidFill>
                <a:latin typeface="Source Sans Pro" panose="020B0503030403020204" pitchFamily="34" charset="0"/>
              </a:rPr>
              <a:t>with the term “</a:t>
            </a:r>
            <a:r>
              <a:rPr lang="en-US" sz="1800" b="0" i="1" u="none" strike="noStrike" baseline="0" dirty="0">
                <a:solidFill>
                  <a:srgbClr val="000000"/>
                </a:solidFill>
                <a:latin typeface="Source Sans Pro" panose="020B0503030403020204" pitchFamily="34" charset="0"/>
              </a:rPr>
              <a:t>substance abuser</a:t>
            </a:r>
            <a:r>
              <a:rPr lang="en-US" sz="1800" b="0" i="0" u="none" strike="noStrike" baseline="0" dirty="0">
                <a:solidFill>
                  <a:srgbClr val="000000"/>
                </a:solidFill>
                <a:latin typeface="Source Sans Pro" panose="020B0503030403020204" pitchFamily="34" charset="0"/>
              </a:rPr>
              <a:t>” compared with the term “</a:t>
            </a:r>
            <a:r>
              <a:rPr lang="en-US" sz="1800" b="0" i="1" u="none" strike="noStrike" baseline="0" dirty="0">
                <a:solidFill>
                  <a:srgbClr val="000000"/>
                </a:solidFill>
                <a:latin typeface="Source Sans Pro" panose="020B0503030403020204" pitchFamily="34" charset="0"/>
              </a:rPr>
              <a:t>having a substance use disorder</a:t>
            </a:r>
            <a:r>
              <a:rPr lang="en-US" sz="1800" b="0" i="0" u="none" strike="noStrike" baseline="0" dirty="0">
                <a:solidFill>
                  <a:srgbClr val="000000"/>
                </a:solidFill>
                <a:latin typeface="Source Sans Pro" panose="020B0503030403020204" pitchFamily="34" charset="0"/>
              </a:rPr>
              <a:t>” were more likely to agree that a fictionalized patient was to blame, punitive measures should be taken against the patient, and/or that the patient was not in need of medical treatment.</a:t>
            </a:r>
          </a:p>
          <a:p>
            <a:endParaRPr lang="en-US" dirty="0"/>
          </a:p>
        </p:txBody>
      </p:sp>
      <p:sp>
        <p:nvSpPr>
          <p:cNvPr id="4" name="Footer Placeholder 3">
            <a:extLst>
              <a:ext uri="{FF2B5EF4-FFF2-40B4-BE49-F238E27FC236}">
                <a16:creationId xmlns:a16="http://schemas.microsoft.com/office/drawing/2014/main" id="{80F934A1-F871-D055-A3EC-528CE9A33464}"/>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A7CAC2A5-F91D-52F4-B077-2465DFAB97A8}"/>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14129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C784-0A3F-A20D-C410-929B39672993}"/>
              </a:ext>
            </a:extLst>
          </p:cNvPr>
          <p:cNvSpPr>
            <a:spLocks noGrp="1"/>
          </p:cNvSpPr>
          <p:nvPr>
            <p:ph type="title"/>
          </p:nvPr>
        </p:nvSpPr>
        <p:spPr>
          <a:xfrm>
            <a:off x="4224528" y="795376"/>
            <a:ext cx="6766560" cy="768096"/>
          </a:xfrm>
        </p:spPr>
        <p:txBody>
          <a:bodyPr/>
          <a:lstStyle/>
          <a:p>
            <a:r>
              <a:rPr lang="en-US" sz="1800" b="1" i="0" u="none" strike="noStrike" baseline="0" dirty="0">
                <a:solidFill>
                  <a:srgbClr val="0D89BA"/>
                </a:solidFill>
                <a:latin typeface="Noto Sans" panose="020B0502040504020204" pitchFamily="34" charset="0"/>
              </a:rPr>
              <a:t>4. </a:t>
            </a:r>
            <a:r>
              <a:rPr lang="en-US" sz="1800" b="1" i="0" u="none" strike="noStrike" cap="none" baseline="0" dirty="0">
                <a:solidFill>
                  <a:srgbClr val="0D89BA"/>
                </a:solidFill>
                <a:latin typeface="Noto Sans" panose="020B0502040504020204" pitchFamily="34" charset="0"/>
              </a:rPr>
              <a:t>Learn to Recognize and Avoid Stigmatizing Language</a:t>
            </a:r>
            <a:endParaRPr lang="en-US" sz="1800" cap="none" dirty="0">
              <a:solidFill>
                <a:srgbClr val="0D89BA"/>
              </a:solidFill>
              <a:latin typeface="Noto Sans" panose="020B0502040504020204" pitchFamily="34" charset="0"/>
            </a:endParaRPr>
          </a:p>
        </p:txBody>
      </p:sp>
      <p:sp>
        <p:nvSpPr>
          <p:cNvPr id="3" name="Content Placeholder 2">
            <a:extLst>
              <a:ext uri="{FF2B5EF4-FFF2-40B4-BE49-F238E27FC236}">
                <a16:creationId xmlns:a16="http://schemas.microsoft.com/office/drawing/2014/main" id="{6F44660D-4051-0870-2C41-629930817BD7}"/>
              </a:ext>
            </a:extLst>
          </p:cNvPr>
          <p:cNvSpPr>
            <a:spLocks noGrp="1"/>
          </p:cNvSpPr>
          <p:nvPr>
            <p:ph idx="1"/>
          </p:nvPr>
        </p:nvSpPr>
        <p:spPr>
          <a:xfrm>
            <a:off x="4224528" y="1627329"/>
            <a:ext cx="6895756" cy="4640736"/>
          </a:xfrm>
        </p:spPr>
        <p:txBody>
          <a:bodyPr/>
          <a:lstStyle/>
          <a:p>
            <a:pPr algn="l"/>
            <a:endParaRPr lang="en-US" sz="1800" b="0" i="0" u="none" strike="noStrike" baseline="0" dirty="0">
              <a:solidFill>
                <a:srgbClr val="000000"/>
              </a:solidFill>
              <a:latin typeface="Wingdings" panose="05000000000000000000" pitchFamily="2" charset="2"/>
            </a:endParaRPr>
          </a:p>
          <a:p>
            <a:r>
              <a:rPr lang="en-US" sz="1800" i="1" dirty="0">
                <a:solidFill>
                  <a:srgbClr val="000000"/>
                </a:solidFill>
                <a:latin typeface="Source Sans Pro" panose="020B0503030403020204" pitchFamily="34" charset="0"/>
              </a:rPr>
              <a:t>C</a:t>
            </a:r>
            <a:r>
              <a:rPr lang="en-US" sz="1800" b="0" i="1" u="none" strike="noStrike" baseline="0" dirty="0">
                <a:solidFill>
                  <a:srgbClr val="000000"/>
                </a:solidFill>
                <a:latin typeface="Source Sans Pro" panose="020B0503030403020204" pitchFamily="34" charset="0"/>
              </a:rPr>
              <a:t>omparing</a:t>
            </a:r>
            <a:r>
              <a:rPr lang="en-US" sz="1800" b="0" i="0" u="none" strike="noStrike" baseline="0" dirty="0">
                <a:solidFill>
                  <a:srgbClr val="000000"/>
                </a:solidFill>
                <a:latin typeface="Source Sans Pro" panose="020B0503030403020204" pitchFamily="34" charset="0"/>
              </a:rPr>
              <a:t> neutral versus stigmatizing language through, say, </a:t>
            </a:r>
            <a:r>
              <a:rPr lang="en-US" sz="1800" b="0" i="0" u="none" strike="noStrike" baseline="0" dirty="0">
                <a:solidFill>
                  <a:srgbClr val="2D3092"/>
                </a:solidFill>
                <a:latin typeface="Source Sans Pro" panose="020B0503030403020204" pitchFamily="34" charset="0"/>
              </a:rPr>
              <a:t>chart note vignettes </a:t>
            </a:r>
            <a:r>
              <a:rPr lang="en-US" sz="1800" b="0" i="0" u="none" strike="noStrike" baseline="0" dirty="0">
                <a:solidFill>
                  <a:srgbClr val="000000"/>
                </a:solidFill>
                <a:latin typeface="Source Sans Pro" panose="020B0503030403020204" pitchFamily="34" charset="0"/>
              </a:rPr>
              <a:t>and </a:t>
            </a:r>
            <a:r>
              <a:rPr lang="en-US" sz="1800" b="1" u="none" strike="noStrike" baseline="0" dirty="0">
                <a:solidFill>
                  <a:srgbClr val="000000"/>
                </a:solidFill>
                <a:latin typeface="Source Sans Pro" panose="020B0503030403020204" pitchFamily="34" charset="0"/>
              </a:rPr>
              <a:t>reflection questions </a:t>
            </a:r>
            <a:r>
              <a:rPr lang="en-US" sz="1800" u="none" strike="noStrike" baseline="0" dirty="0">
                <a:solidFill>
                  <a:srgbClr val="000000"/>
                </a:solidFill>
                <a:latin typeface="Source Sans Pro" panose="020B0503030403020204" pitchFamily="34" charset="0"/>
              </a:rPr>
              <a:t>such as</a:t>
            </a:r>
            <a:endParaRPr lang="en-US" sz="1800" i="0" u="none" strike="noStrike" baseline="0" dirty="0">
              <a:solidFill>
                <a:srgbClr val="000000"/>
              </a:solidFill>
              <a:latin typeface="Source Sans Pro" panose="020B0503030403020204" pitchFamily="34" charset="0"/>
            </a:endParaRPr>
          </a:p>
          <a:p>
            <a:pPr marL="342900" indent="-342900">
              <a:buAutoNum type="arabicParenR"/>
            </a:pPr>
            <a:r>
              <a:rPr lang="en-US" sz="1800" dirty="0">
                <a:solidFill>
                  <a:srgbClr val="000000"/>
                </a:solidFill>
                <a:latin typeface="Source Sans Pro" panose="020B0503030403020204" pitchFamily="34" charset="0"/>
              </a:rPr>
              <a:t>What examples of stigmatizing language have you seen in EHR notes? What type of language could cast blame or reinforce stereotypes?</a:t>
            </a:r>
          </a:p>
          <a:p>
            <a:pPr marL="342900" indent="-342900">
              <a:buAutoNum type="arabicParenR"/>
            </a:pPr>
            <a:r>
              <a:rPr lang="en-US" sz="1800" dirty="0">
                <a:solidFill>
                  <a:srgbClr val="000000"/>
                </a:solidFill>
                <a:latin typeface="Source Sans Pro" panose="020B0503030403020204" pitchFamily="34" charset="0"/>
              </a:rPr>
              <a:t>When reading EHR notes from other providers, what judgments have you made, if any, and was it connected to language that reflected frustrations or negative judgments from the provider?</a:t>
            </a:r>
          </a:p>
          <a:p>
            <a:pPr marL="342900" indent="-342900">
              <a:buAutoNum type="arabicParenR"/>
            </a:pPr>
            <a:r>
              <a:rPr lang="en-US" sz="1800" dirty="0">
                <a:solidFill>
                  <a:srgbClr val="000000"/>
                </a:solidFill>
                <a:latin typeface="Source Sans Pro" panose="020B0503030403020204" pitchFamily="34" charset="0"/>
              </a:rPr>
              <a:t>What are opportunities to be more self-reflective with implicit or explicit biases and to encourage other providers to do the same? How would a patient feel to read EHR notes that you wrote? </a:t>
            </a:r>
          </a:p>
          <a:p>
            <a:pPr marL="342900" indent="-342900">
              <a:buAutoNum type="arabicParenR"/>
            </a:pPr>
            <a:endParaRPr lang="en-US" sz="1800" b="0" i="0" u="none" strike="noStrike" baseline="0" dirty="0">
              <a:solidFill>
                <a:srgbClr val="000000"/>
              </a:solidFill>
            </a:endParaRPr>
          </a:p>
          <a:p>
            <a:pPr marL="342900" indent="-342900">
              <a:buAutoNum type="arabicParenR"/>
            </a:pPr>
            <a:endParaRPr lang="en-US" dirty="0"/>
          </a:p>
        </p:txBody>
      </p:sp>
      <p:sp>
        <p:nvSpPr>
          <p:cNvPr id="4" name="Footer Placeholder 3">
            <a:extLst>
              <a:ext uri="{FF2B5EF4-FFF2-40B4-BE49-F238E27FC236}">
                <a16:creationId xmlns:a16="http://schemas.microsoft.com/office/drawing/2014/main" id="{80F934A1-F871-D055-A3EC-528CE9A33464}"/>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A7CAC2A5-F91D-52F4-B077-2465DFAB97A8}"/>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318459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C784-0A3F-A20D-C410-929B39672993}"/>
              </a:ext>
            </a:extLst>
          </p:cNvPr>
          <p:cNvSpPr>
            <a:spLocks noGrp="1"/>
          </p:cNvSpPr>
          <p:nvPr>
            <p:ph type="title"/>
          </p:nvPr>
        </p:nvSpPr>
        <p:spPr>
          <a:xfrm>
            <a:off x="4224528" y="795376"/>
            <a:ext cx="6766560" cy="768096"/>
          </a:xfrm>
        </p:spPr>
        <p:txBody>
          <a:bodyPr/>
          <a:lstStyle/>
          <a:p>
            <a:r>
              <a:rPr lang="en-US" sz="1800" b="1" i="0" u="none" strike="noStrike" baseline="0" dirty="0">
                <a:solidFill>
                  <a:srgbClr val="0D89BA"/>
                </a:solidFill>
                <a:latin typeface="Noto Sans" panose="020B0502040504020204" pitchFamily="34" charset="0"/>
              </a:rPr>
              <a:t>4. </a:t>
            </a:r>
            <a:r>
              <a:rPr lang="en-US" sz="1800" b="1" i="0" u="none" strike="noStrike" cap="none" baseline="0" dirty="0">
                <a:solidFill>
                  <a:srgbClr val="0D89BA"/>
                </a:solidFill>
                <a:latin typeface="Noto Sans" panose="020B0502040504020204" pitchFamily="34" charset="0"/>
              </a:rPr>
              <a:t>Learn to Recognize and Avoid Stigmatizing Language</a:t>
            </a:r>
            <a:br>
              <a:rPr lang="en-US" sz="1800" b="1" i="0" u="none" strike="noStrike" cap="none" baseline="0" dirty="0">
                <a:solidFill>
                  <a:srgbClr val="0D89BA"/>
                </a:solidFill>
                <a:latin typeface="Noto Sans" panose="020B0502040504020204" pitchFamily="34" charset="0"/>
              </a:rPr>
            </a:br>
            <a:r>
              <a:rPr lang="en-US" sz="1800" b="1" i="0" u="none" strike="noStrike" cap="none" baseline="0" dirty="0">
                <a:solidFill>
                  <a:srgbClr val="423832"/>
                </a:solidFill>
                <a:latin typeface="Source Sans Pro" panose="020B0503030403020204" pitchFamily="34" charset="0"/>
              </a:rPr>
              <a:t>Neutral Versus Stigmatizing Chart Note Vignettes </a:t>
            </a:r>
            <a:endParaRPr lang="en-US" sz="1800" cap="none" dirty="0">
              <a:solidFill>
                <a:srgbClr val="0D89BA"/>
              </a:solidFill>
              <a:latin typeface="Noto Sans" panose="020B0502040504020204" pitchFamily="34" charset="0"/>
            </a:endParaRPr>
          </a:p>
        </p:txBody>
      </p:sp>
      <p:sp>
        <p:nvSpPr>
          <p:cNvPr id="3" name="Content Placeholder 2">
            <a:extLst>
              <a:ext uri="{FF2B5EF4-FFF2-40B4-BE49-F238E27FC236}">
                <a16:creationId xmlns:a16="http://schemas.microsoft.com/office/drawing/2014/main" id="{6F44660D-4051-0870-2C41-629930817BD7}"/>
              </a:ext>
            </a:extLst>
          </p:cNvPr>
          <p:cNvSpPr>
            <a:spLocks noGrp="1"/>
          </p:cNvSpPr>
          <p:nvPr>
            <p:ph idx="1"/>
          </p:nvPr>
        </p:nvSpPr>
        <p:spPr>
          <a:xfrm>
            <a:off x="4224528" y="1627329"/>
            <a:ext cx="6895756" cy="4640736"/>
          </a:xfrm>
        </p:spPr>
        <p:txBody>
          <a:bodyPr/>
          <a:lstStyle/>
          <a:p>
            <a:pPr algn="l"/>
            <a:endParaRPr lang="en-US" sz="1800" b="0" i="0" u="none" strike="noStrike" baseline="0" dirty="0">
              <a:solidFill>
                <a:srgbClr val="000000"/>
              </a:solidFill>
              <a:latin typeface="Wingdings" panose="05000000000000000000" pitchFamily="2" charset="2"/>
            </a:endParaRPr>
          </a:p>
          <a:p>
            <a:endParaRPr lang="en-US" sz="1800" b="0" i="0" u="none" strike="noStrike" baseline="0" dirty="0">
              <a:solidFill>
                <a:srgbClr val="000000"/>
              </a:solidFill>
            </a:endParaRPr>
          </a:p>
          <a:p>
            <a:pPr marL="342900" indent="-342900">
              <a:buAutoNum type="arabicParenR"/>
            </a:pPr>
            <a:endParaRPr lang="en-US" dirty="0"/>
          </a:p>
        </p:txBody>
      </p:sp>
      <p:sp>
        <p:nvSpPr>
          <p:cNvPr id="4" name="Footer Placeholder 3">
            <a:extLst>
              <a:ext uri="{FF2B5EF4-FFF2-40B4-BE49-F238E27FC236}">
                <a16:creationId xmlns:a16="http://schemas.microsoft.com/office/drawing/2014/main" id="{80F934A1-F871-D055-A3EC-528CE9A33464}"/>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A7CAC2A5-F91D-52F4-B077-2465DFAB97A8}"/>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7" name="Picture 6">
            <a:extLst>
              <a:ext uri="{FF2B5EF4-FFF2-40B4-BE49-F238E27FC236}">
                <a16:creationId xmlns:a16="http://schemas.microsoft.com/office/drawing/2014/main" id="{3748FB98-A2D9-4190-6B96-F53C292FCEEE}"/>
              </a:ext>
            </a:extLst>
          </p:cNvPr>
          <p:cNvPicPr>
            <a:picLocks noChangeAspect="1"/>
          </p:cNvPicPr>
          <p:nvPr/>
        </p:nvPicPr>
        <p:blipFill>
          <a:blip r:embed="rId3"/>
          <a:stretch>
            <a:fillRect/>
          </a:stretch>
        </p:blipFill>
        <p:spPr>
          <a:xfrm>
            <a:off x="3536369" y="1327355"/>
            <a:ext cx="8655631" cy="4735269"/>
          </a:xfrm>
          <a:prstGeom prst="rect">
            <a:avLst/>
          </a:prstGeom>
        </p:spPr>
      </p:pic>
    </p:spTree>
    <p:extLst>
      <p:ext uri="{BB962C8B-B14F-4D97-AF65-F5344CB8AC3E}">
        <p14:creationId xmlns:p14="http://schemas.microsoft.com/office/powerpoint/2010/main" val="1982743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C784-0A3F-A20D-C410-929B39672993}"/>
              </a:ext>
            </a:extLst>
          </p:cNvPr>
          <p:cNvSpPr>
            <a:spLocks noGrp="1"/>
          </p:cNvSpPr>
          <p:nvPr>
            <p:ph type="title"/>
          </p:nvPr>
        </p:nvSpPr>
        <p:spPr>
          <a:xfrm>
            <a:off x="4224528" y="795376"/>
            <a:ext cx="6766560" cy="768096"/>
          </a:xfrm>
        </p:spPr>
        <p:txBody>
          <a:bodyPr/>
          <a:lstStyle/>
          <a:p>
            <a:r>
              <a:rPr lang="en-US" sz="1800" b="1" i="0" u="none" strike="noStrike" baseline="0" dirty="0">
                <a:solidFill>
                  <a:srgbClr val="0D89BA"/>
                </a:solidFill>
                <a:latin typeface="Noto Sans" panose="020B0502040504020204" pitchFamily="34" charset="0"/>
              </a:rPr>
              <a:t>4. </a:t>
            </a:r>
            <a:r>
              <a:rPr lang="en-US" sz="1800" b="1" i="0" u="none" strike="noStrike" cap="none" baseline="0" dirty="0">
                <a:solidFill>
                  <a:srgbClr val="0D89BA"/>
                </a:solidFill>
                <a:latin typeface="Noto Sans" panose="020B0502040504020204" pitchFamily="34" charset="0"/>
              </a:rPr>
              <a:t>Learn to Recognize and Avoid Stigmatizing Language</a:t>
            </a:r>
            <a:br>
              <a:rPr lang="en-US" sz="1800" b="1" i="0" u="none" strike="noStrike" cap="none" baseline="0" dirty="0">
                <a:solidFill>
                  <a:srgbClr val="0D89BA"/>
                </a:solidFill>
                <a:latin typeface="Noto Sans" panose="020B0502040504020204" pitchFamily="34" charset="0"/>
              </a:rPr>
            </a:br>
            <a:r>
              <a:rPr lang="en-US" sz="1800" b="1" i="0" u="none" strike="noStrike" cap="none" baseline="0" dirty="0">
                <a:solidFill>
                  <a:srgbClr val="423832"/>
                </a:solidFill>
                <a:latin typeface="Source Sans Pro" panose="020B0503030403020204" pitchFamily="34" charset="0"/>
              </a:rPr>
              <a:t>Neutral Versus Stigmatizing Chart Note Vignettes </a:t>
            </a:r>
            <a:endParaRPr lang="en-US" sz="1800" cap="none" dirty="0">
              <a:solidFill>
                <a:srgbClr val="0D89BA"/>
              </a:solidFill>
              <a:latin typeface="Noto Sans" panose="020B0502040504020204" pitchFamily="34" charset="0"/>
            </a:endParaRPr>
          </a:p>
        </p:txBody>
      </p:sp>
      <p:sp>
        <p:nvSpPr>
          <p:cNvPr id="3" name="Content Placeholder 2">
            <a:extLst>
              <a:ext uri="{FF2B5EF4-FFF2-40B4-BE49-F238E27FC236}">
                <a16:creationId xmlns:a16="http://schemas.microsoft.com/office/drawing/2014/main" id="{6F44660D-4051-0870-2C41-629930817BD7}"/>
              </a:ext>
            </a:extLst>
          </p:cNvPr>
          <p:cNvSpPr>
            <a:spLocks noGrp="1"/>
          </p:cNvSpPr>
          <p:nvPr>
            <p:ph idx="1"/>
          </p:nvPr>
        </p:nvSpPr>
        <p:spPr>
          <a:xfrm>
            <a:off x="4224528" y="1627329"/>
            <a:ext cx="6895756" cy="4640736"/>
          </a:xfrm>
        </p:spPr>
        <p:txBody>
          <a:bodyPr/>
          <a:lstStyle/>
          <a:p>
            <a:pPr algn="l"/>
            <a:endParaRPr lang="en-US" sz="1800" b="0" i="0" u="none" strike="noStrike" baseline="0" dirty="0">
              <a:solidFill>
                <a:srgbClr val="000000"/>
              </a:solidFill>
              <a:latin typeface="Wingdings" panose="05000000000000000000" pitchFamily="2" charset="2"/>
            </a:endParaRPr>
          </a:p>
          <a:p>
            <a:endParaRPr lang="en-US" sz="1800" b="0" i="0" u="none" strike="noStrike" baseline="0" dirty="0">
              <a:solidFill>
                <a:srgbClr val="000000"/>
              </a:solidFill>
            </a:endParaRPr>
          </a:p>
          <a:p>
            <a:pPr marL="342900" indent="-342900">
              <a:buAutoNum type="arabicParenR"/>
            </a:pPr>
            <a:endParaRPr lang="en-US" dirty="0"/>
          </a:p>
        </p:txBody>
      </p:sp>
      <p:sp>
        <p:nvSpPr>
          <p:cNvPr id="4" name="Footer Placeholder 3">
            <a:extLst>
              <a:ext uri="{FF2B5EF4-FFF2-40B4-BE49-F238E27FC236}">
                <a16:creationId xmlns:a16="http://schemas.microsoft.com/office/drawing/2014/main" id="{80F934A1-F871-D055-A3EC-528CE9A33464}"/>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A7CAC2A5-F91D-52F4-B077-2465DFAB97A8}"/>
              </a:ext>
            </a:extLst>
          </p:cNvPr>
          <p:cNvSpPr>
            <a:spLocks noGrp="1"/>
          </p:cNvSpPr>
          <p:nvPr>
            <p:ph type="sldNum" sz="quarter" idx="12"/>
          </p:nvPr>
        </p:nvSpPr>
        <p:spPr/>
        <p:txBody>
          <a:bodyPr/>
          <a:lstStyle/>
          <a:p>
            <a:fld id="{48F63A3B-78C7-47BE-AE5E-E10140E04643}" type="slidenum">
              <a:rPr lang="en-US" smtClean="0"/>
              <a:t>17</a:t>
            </a:fld>
            <a:endParaRPr lang="en-US" dirty="0"/>
          </a:p>
        </p:txBody>
      </p:sp>
      <p:pic>
        <p:nvPicPr>
          <p:cNvPr id="7" name="Picture 6">
            <a:extLst>
              <a:ext uri="{FF2B5EF4-FFF2-40B4-BE49-F238E27FC236}">
                <a16:creationId xmlns:a16="http://schemas.microsoft.com/office/drawing/2014/main" id="{8528DF94-88B8-D4EE-E4D2-F7B5C9230A82}"/>
              </a:ext>
            </a:extLst>
          </p:cNvPr>
          <p:cNvPicPr>
            <a:picLocks noChangeAspect="1"/>
          </p:cNvPicPr>
          <p:nvPr/>
        </p:nvPicPr>
        <p:blipFill>
          <a:blip r:embed="rId3"/>
          <a:stretch>
            <a:fillRect/>
          </a:stretch>
        </p:blipFill>
        <p:spPr>
          <a:xfrm>
            <a:off x="3848987" y="1808608"/>
            <a:ext cx="8112368" cy="3422064"/>
          </a:xfrm>
          <a:prstGeom prst="rect">
            <a:avLst/>
          </a:prstGeom>
        </p:spPr>
      </p:pic>
    </p:spTree>
    <p:extLst>
      <p:ext uri="{BB962C8B-B14F-4D97-AF65-F5344CB8AC3E}">
        <p14:creationId xmlns:p14="http://schemas.microsoft.com/office/powerpoint/2010/main" val="99529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C784-0A3F-A20D-C410-929B39672993}"/>
              </a:ext>
            </a:extLst>
          </p:cNvPr>
          <p:cNvSpPr>
            <a:spLocks noGrp="1"/>
          </p:cNvSpPr>
          <p:nvPr>
            <p:ph type="title"/>
          </p:nvPr>
        </p:nvSpPr>
        <p:spPr>
          <a:xfrm>
            <a:off x="4224528" y="795376"/>
            <a:ext cx="6766560" cy="768096"/>
          </a:xfrm>
        </p:spPr>
        <p:txBody>
          <a:bodyPr/>
          <a:lstStyle/>
          <a:p>
            <a:r>
              <a:rPr lang="en-US" sz="1800" b="1" i="0" u="none" strike="noStrike" baseline="0" dirty="0">
                <a:solidFill>
                  <a:srgbClr val="0D89BA"/>
                </a:solidFill>
                <a:latin typeface="Noto Sans" panose="020B0502040504020204" pitchFamily="34" charset="0"/>
              </a:rPr>
              <a:t>4. </a:t>
            </a:r>
            <a:r>
              <a:rPr lang="en-US" sz="1800" b="1" i="0" u="none" strike="noStrike" cap="none" baseline="0" dirty="0">
                <a:solidFill>
                  <a:srgbClr val="0D89BA"/>
                </a:solidFill>
                <a:latin typeface="Noto Sans" panose="020B0502040504020204" pitchFamily="34" charset="0"/>
              </a:rPr>
              <a:t>Learn to Recognize and Avoid Stigmatizing Language</a:t>
            </a:r>
            <a:br>
              <a:rPr lang="en-US" sz="1800" b="1" i="0" u="none" strike="noStrike" cap="none" baseline="0" dirty="0">
                <a:solidFill>
                  <a:srgbClr val="0D89BA"/>
                </a:solidFill>
                <a:latin typeface="Noto Sans" panose="020B0502040504020204" pitchFamily="34" charset="0"/>
              </a:rPr>
            </a:br>
            <a:r>
              <a:rPr lang="en-US" sz="1800" b="1" i="0" u="none" strike="noStrike" cap="none" baseline="0" dirty="0">
                <a:solidFill>
                  <a:srgbClr val="423832"/>
                </a:solidFill>
                <a:latin typeface="Source Sans Pro" panose="020B0503030403020204" pitchFamily="34" charset="0"/>
              </a:rPr>
              <a:t>Neutral Versus Stigmatizing Chart Note Vignettes </a:t>
            </a:r>
            <a:endParaRPr lang="en-US" sz="1800" cap="none" dirty="0">
              <a:solidFill>
                <a:srgbClr val="0D89BA"/>
              </a:solidFill>
              <a:latin typeface="Noto Sans" panose="020B0502040504020204" pitchFamily="34" charset="0"/>
            </a:endParaRPr>
          </a:p>
        </p:txBody>
      </p:sp>
      <p:sp>
        <p:nvSpPr>
          <p:cNvPr id="3" name="Content Placeholder 2">
            <a:extLst>
              <a:ext uri="{FF2B5EF4-FFF2-40B4-BE49-F238E27FC236}">
                <a16:creationId xmlns:a16="http://schemas.microsoft.com/office/drawing/2014/main" id="{6F44660D-4051-0870-2C41-629930817BD7}"/>
              </a:ext>
            </a:extLst>
          </p:cNvPr>
          <p:cNvSpPr>
            <a:spLocks noGrp="1"/>
          </p:cNvSpPr>
          <p:nvPr>
            <p:ph idx="1"/>
          </p:nvPr>
        </p:nvSpPr>
        <p:spPr>
          <a:xfrm>
            <a:off x="4224528" y="1627329"/>
            <a:ext cx="6895756" cy="4640736"/>
          </a:xfrm>
        </p:spPr>
        <p:txBody>
          <a:bodyPr/>
          <a:lstStyle/>
          <a:p>
            <a:pPr algn="l"/>
            <a:endParaRPr lang="en-US" sz="1800" b="0" i="0" u="none" strike="noStrike" baseline="0" dirty="0">
              <a:solidFill>
                <a:srgbClr val="000000"/>
              </a:solidFill>
              <a:latin typeface="Wingdings" panose="05000000000000000000" pitchFamily="2" charset="2"/>
            </a:endParaRPr>
          </a:p>
          <a:p>
            <a:r>
              <a:rPr lang="en-US" sz="1800" b="0" i="1" u="none" strike="noStrike" baseline="0" dirty="0">
                <a:solidFill>
                  <a:srgbClr val="000000"/>
                </a:solidFill>
                <a:latin typeface="Source Sans Pro" panose="020B0503030403020204" pitchFamily="34" charset="0"/>
              </a:rPr>
              <a:t>After 1 hour, the nurse documents: </a:t>
            </a:r>
            <a:r>
              <a:rPr lang="en-US" sz="1800" b="0" i="0" u="none" strike="noStrike" baseline="0" dirty="0">
                <a:solidFill>
                  <a:srgbClr val="000000"/>
                </a:solidFill>
                <a:latin typeface="Source Sans Pro" panose="020B0503030403020204" pitchFamily="34" charset="0"/>
              </a:rPr>
              <a:t>Mr. R is sleeping but easily arousable and </a:t>
            </a:r>
            <a:r>
              <a:rPr lang="en-US" sz="1800" b="0" i="0" u="none" strike="noStrike" baseline="0" dirty="0">
                <a:solidFill>
                  <a:srgbClr val="C72156"/>
                </a:solidFill>
                <a:latin typeface="Segoe UI Emoji" panose="020B0502040204020203" pitchFamily="34" charset="0"/>
              </a:rPr>
              <a:t>❌</a:t>
            </a:r>
            <a:r>
              <a:rPr lang="en-US" sz="1800" b="1" i="0" u="none" strike="noStrike" baseline="0" dirty="0">
                <a:solidFill>
                  <a:srgbClr val="000000"/>
                </a:solidFill>
                <a:latin typeface="Source Sans Pro" panose="020B0503030403020204" pitchFamily="34" charset="0"/>
              </a:rPr>
              <a:t>has been cussing at nurse. He refuses to wear his oxygen mask and is insisting that his pain is “still a 10.” </a:t>
            </a:r>
            <a:r>
              <a:rPr lang="en-US" sz="1800" b="0" i="0" u="none" strike="noStrike" baseline="0" dirty="0">
                <a:solidFill>
                  <a:srgbClr val="000000"/>
                </a:solidFill>
                <a:latin typeface="Source Sans Pro" panose="020B0503030403020204" pitchFamily="34" charset="0"/>
              </a:rPr>
              <a:t>His spouse is </a:t>
            </a:r>
            <a:r>
              <a:rPr lang="en-US" sz="1800" b="0" i="0" u="none" strike="noStrike" baseline="0" dirty="0">
                <a:solidFill>
                  <a:srgbClr val="C72156"/>
                </a:solidFill>
                <a:latin typeface="Segoe UI Emoji" panose="020B0502040204020203" pitchFamily="34" charset="0"/>
              </a:rPr>
              <a:t>❌</a:t>
            </a:r>
            <a:r>
              <a:rPr lang="en-US" sz="1800" b="1" i="0" u="none" strike="noStrike" baseline="0" dirty="0">
                <a:solidFill>
                  <a:srgbClr val="000000"/>
                </a:solidFill>
                <a:latin typeface="Source Sans Pro" panose="020B0503030403020204" pitchFamily="34" charset="0"/>
              </a:rPr>
              <a:t>on the bed with shoes on and requests a bus token to go home. </a:t>
            </a:r>
            <a:r>
              <a:rPr lang="en-US" sz="1800" b="0" i="0" u="none" strike="noStrike" baseline="0" dirty="0">
                <a:solidFill>
                  <a:srgbClr val="000000"/>
                </a:solidFill>
                <a:latin typeface="Source Sans Pro" panose="020B0503030403020204" pitchFamily="34" charset="0"/>
              </a:rPr>
              <a:t>	</a:t>
            </a:r>
          </a:p>
          <a:p>
            <a:r>
              <a:rPr lang="en-US" sz="1800" b="0" i="1" u="none" strike="noStrike" baseline="0" dirty="0">
                <a:solidFill>
                  <a:srgbClr val="000000"/>
                </a:solidFill>
                <a:latin typeface="Source Sans Pro" panose="020B0503030403020204" pitchFamily="34" charset="0"/>
              </a:rPr>
              <a:t>After 1 hour, the nurse documents: </a:t>
            </a:r>
            <a:r>
              <a:rPr lang="en-US" sz="1800" b="0" i="0" u="none" strike="noStrike" baseline="0" dirty="0">
                <a:solidFill>
                  <a:srgbClr val="000000"/>
                </a:solidFill>
                <a:latin typeface="Source Sans Pro" panose="020B0503030403020204" pitchFamily="34" charset="0"/>
              </a:rPr>
              <a:t>Mr. R is sleeping but easily arousable and </a:t>
            </a:r>
            <a:r>
              <a:rPr lang="en-US" sz="1800" b="0" i="0" u="none" strike="noStrike" baseline="0" dirty="0">
                <a:solidFill>
                  <a:srgbClr val="00AF50"/>
                </a:solidFill>
                <a:latin typeface="Source Sans Pro" panose="020B0503030403020204" pitchFamily="34" charset="0"/>
              </a:rPr>
              <a:t></a:t>
            </a:r>
            <a:r>
              <a:rPr lang="en-US" sz="1800" b="1" i="0" u="none" strike="noStrike" baseline="0" dirty="0">
                <a:solidFill>
                  <a:srgbClr val="000000"/>
                </a:solidFill>
                <a:latin typeface="Source Sans Pro" panose="020B0503030403020204" pitchFamily="34" charset="0"/>
              </a:rPr>
              <a:t>seems distressed. He is not tolerating the oxygen mask and still has 10/10 pain. </a:t>
            </a:r>
            <a:r>
              <a:rPr lang="en-US" sz="1800" b="0" i="0" u="none" strike="noStrike" baseline="0" dirty="0">
                <a:solidFill>
                  <a:srgbClr val="000000"/>
                </a:solidFill>
                <a:latin typeface="Source Sans Pro" panose="020B0503030403020204" pitchFamily="34" charset="0"/>
              </a:rPr>
              <a:t>His spouse is </a:t>
            </a:r>
            <a:r>
              <a:rPr lang="en-US" sz="1800" b="0" i="0" u="none" strike="noStrike" baseline="0" dirty="0">
                <a:solidFill>
                  <a:srgbClr val="00AF50"/>
                </a:solidFill>
                <a:latin typeface="Source Sans Pro" panose="020B0503030403020204" pitchFamily="34" charset="0"/>
              </a:rPr>
              <a:t></a:t>
            </a:r>
            <a:r>
              <a:rPr lang="en-US" sz="1800" b="1" i="0" u="none" strike="noStrike" baseline="0" dirty="0">
                <a:solidFill>
                  <a:srgbClr val="000000"/>
                </a:solidFill>
                <a:latin typeface="Source Sans Pro" panose="020B0503030403020204" pitchFamily="34" charset="0"/>
              </a:rPr>
              <a:t>by his side but will need to go home soon. </a:t>
            </a:r>
            <a:r>
              <a:rPr lang="en-US" sz="1800" b="0" i="0" u="none" strike="noStrike" baseline="0" dirty="0">
                <a:solidFill>
                  <a:srgbClr val="000000"/>
                </a:solidFill>
                <a:latin typeface="Source Sans Pro" panose="020B0503030403020204" pitchFamily="34" charset="0"/>
              </a:rPr>
              <a:t>	</a:t>
            </a:r>
          </a:p>
          <a:p>
            <a:endParaRPr lang="en-US" sz="1800" b="0" i="0" u="none" strike="noStrike" baseline="0" dirty="0">
              <a:solidFill>
                <a:srgbClr val="000000"/>
              </a:solidFill>
              <a:latin typeface="Source Sans Pro" panose="020B0503030403020204" pitchFamily="34" charset="0"/>
            </a:endParaRPr>
          </a:p>
          <a:p>
            <a:endParaRPr lang="en-US" sz="1800" b="0" i="0" u="none" strike="noStrike" baseline="0" dirty="0">
              <a:solidFill>
                <a:srgbClr val="000000"/>
              </a:solidFill>
            </a:endParaRPr>
          </a:p>
          <a:p>
            <a:pPr marL="342900" indent="-342900">
              <a:buAutoNum type="arabicParenR"/>
            </a:pPr>
            <a:endParaRPr lang="en-US" dirty="0"/>
          </a:p>
        </p:txBody>
      </p:sp>
      <p:sp>
        <p:nvSpPr>
          <p:cNvPr id="4" name="Footer Placeholder 3">
            <a:extLst>
              <a:ext uri="{FF2B5EF4-FFF2-40B4-BE49-F238E27FC236}">
                <a16:creationId xmlns:a16="http://schemas.microsoft.com/office/drawing/2014/main" id="{80F934A1-F871-D055-A3EC-528CE9A33464}"/>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A7CAC2A5-F91D-52F4-B077-2465DFAB97A8}"/>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3319461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C784-0A3F-A20D-C410-929B39672993}"/>
              </a:ext>
            </a:extLst>
          </p:cNvPr>
          <p:cNvSpPr>
            <a:spLocks noGrp="1"/>
          </p:cNvSpPr>
          <p:nvPr>
            <p:ph type="title"/>
          </p:nvPr>
        </p:nvSpPr>
        <p:spPr>
          <a:xfrm>
            <a:off x="4224528" y="795376"/>
            <a:ext cx="6766560" cy="768096"/>
          </a:xfrm>
        </p:spPr>
        <p:txBody>
          <a:bodyPr/>
          <a:lstStyle/>
          <a:p>
            <a:r>
              <a:rPr lang="en-US" sz="1800" b="1" i="0" u="none" strike="noStrike" cap="none" baseline="0" dirty="0">
                <a:solidFill>
                  <a:srgbClr val="0D89BA"/>
                </a:solidFill>
                <a:latin typeface="Noto Sans" panose="020B0502040504020204" pitchFamily="34" charset="0"/>
              </a:rPr>
              <a:t>5. Educate Providers and Providers-in-training </a:t>
            </a:r>
            <a:br>
              <a:rPr lang="en-US" sz="1800" b="1" i="0" u="none" strike="noStrike" cap="none" baseline="0" dirty="0">
                <a:solidFill>
                  <a:srgbClr val="0D89BA"/>
                </a:solidFill>
                <a:latin typeface="Noto Sans" panose="020B0502040504020204" pitchFamily="34" charset="0"/>
              </a:rPr>
            </a:br>
            <a:r>
              <a:rPr lang="en-US" sz="1800" b="1" i="0" u="none" strike="noStrike" cap="none" baseline="0" dirty="0">
                <a:solidFill>
                  <a:srgbClr val="423832"/>
                </a:solidFill>
                <a:latin typeface="Source Sans Pro" panose="020B0503030403020204" pitchFamily="34" charset="0"/>
              </a:rPr>
              <a:t>Neutral Versus Stigmatizing Chart Note Vignettes </a:t>
            </a:r>
            <a:endParaRPr lang="en-US" sz="1800" cap="none" dirty="0">
              <a:solidFill>
                <a:srgbClr val="0D89BA"/>
              </a:solidFill>
              <a:latin typeface="Noto Sans" panose="020B0502040504020204" pitchFamily="34" charset="0"/>
            </a:endParaRPr>
          </a:p>
        </p:txBody>
      </p:sp>
      <p:sp>
        <p:nvSpPr>
          <p:cNvPr id="3" name="Content Placeholder 2">
            <a:extLst>
              <a:ext uri="{FF2B5EF4-FFF2-40B4-BE49-F238E27FC236}">
                <a16:creationId xmlns:a16="http://schemas.microsoft.com/office/drawing/2014/main" id="{6F44660D-4051-0870-2C41-629930817BD7}"/>
              </a:ext>
            </a:extLst>
          </p:cNvPr>
          <p:cNvSpPr>
            <a:spLocks noGrp="1"/>
          </p:cNvSpPr>
          <p:nvPr>
            <p:ph idx="1"/>
          </p:nvPr>
        </p:nvSpPr>
        <p:spPr>
          <a:xfrm>
            <a:off x="3672348" y="1415845"/>
            <a:ext cx="7447936" cy="5191432"/>
          </a:xfrm>
        </p:spPr>
        <p:txBody>
          <a:bodyPr/>
          <a:lstStyle/>
          <a:p>
            <a:pPr algn="l"/>
            <a:endParaRPr lang="en-US" sz="1800" b="0" i="0" u="none" strike="noStrike" baseline="0" dirty="0">
              <a:solidFill>
                <a:srgbClr val="000000"/>
              </a:solidFill>
              <a:latin typeface="Wingdings" panose="05000000000000000000" pitchFamily="2" charset="2"/>
            </a:endParaRPr>
          </a:p>
          <a:p>
            <a:r>
              <a:rPr lang="en-US" sz="1800" dirty="0">
                <a:solidFill>
                  <a:schemeClr val="tx1"/>
                </a:solidFill>
                <a:latin typeface="Source Sans Pro" panose="020B0503030403020204" pitchFamily="34" charset="0"/>
              </a:rPr>
              <a:t>E</a:t>
            </a:r>
            <a:r>
              <a:rPr lang="en-US" sz="1800" b="0" i="0" u="none" strike="noStrike" baseline="0" dirty="0">
                <a:solidFill>
                  <a:schemeClr val="tx1"/>
                </a:solidFill>
                <a:latin typeface="Source Sans Pro" panose="020B0503030403020204" pitchFamily="34" charset="0"/>
              </a:rPr>
              <a:t>ducation is needed to recognize, avoid, and address </a:t>
            </a:r>
            <a:r>
              <a:rPr lang="en-US" sz="1800" b="1" i="0" u="none" strike="noStrike" baseline="0" dirty="0">
                <a:solidFill>
                  <a:schemeClr val="tx1"/>
                </a:solidFill>
                <a:latin typeface="Source Sans Pro" panose="020B0503030403020204" pitchFamily="34" charset="0"/>
              </a:rPr>
              <a:t>implicit bias </a:t>
            </a:r>
            <a:r>
              <a:rPr lang="en-US" sz="1800" b="0" i="0" u="none" strike="noStrike" baseline="0" dirty="0">
                <a:solidFill>
                  <a:schemeClr val="tx1"/>
                </a:solidFill>
                <a:latin typeface="Source Sans Pro" panose="020B0503030403020204" pitchFamily="34" charset="0"/>
              </a:rPr>
              <a:t>in health care settings by</a:t>
            </a:r>
          </a:p>
          <a:p>
            <a:pPr marL="342900" indent="-342900">
              <a:buAutoNum type="arabicParenR"/>
            </a:pPr>
            <a:r>
              <a:rPr lang="en-US" sz="1800" b="0" i="0" u="none" strike="noStrike" baseline="0" dirty="0">
                <a:solidFill>
                  <a:schemeClr val="tx1"/>
                </a:solidFill>
                <a:latin typeface="Source Sans Pro" panose="020B0503030403020204" pitchFamily="34" charset="0"/>
              </a:rPr>
              <a:t>Providing </a:t>
            </a:r>
            <a:r>
              <a:rPr lang="en-US" sz="1800" b="1" i="0" u="none" strike="noStrike" baseline="0" dirty="0">
                <a:solidFill>
                  <a:schemeClr val="tx1"/>
                </a:solidFill>
                <a:latin typeface="Source Sans Pro" panose="020B0503030403020204" pitchFamily="34" charset="0"/>
              </a:rPr>
              <a:t>anti-bias workshops </a:t>
            </a:r>
            <a:r>
              <a:rPr lang="en-US" sz="1800" b="0" i="0" u="none" strike="noStrike" baseline="0" dirty="0">
                <a:solidFill>
                  <a:schemeClr val="tx1"/>
                </a:solidFill>
                <a:latin typeface="Source Sans Pro" panose="020B0503030403020204" pitchFamily="34" charset="0"/>
              </a:rPr>
              <a:t>to reduce stigmatizing language that include reflection exercises, interactive role-plays, practiced perspective-taking, and mindful language tools; </a:t>
            </a:r>
            <a:endParaRPr lang="fa-IR" sz="1800" b="0" i="0" u="none" strike="noStrike" baseline="0" dirty="0">
              <a:solidFill>
                <a:schemeClr val="tx1"/>
              </a:solidFill>
              <a:latin typeface="Source Sans Pro" panose="020B0503030403020204" pitchFamily="34" charset="0"/>
            </a:endParaRPr>
          </a:p>
          <a:p>
            <a:pPr marL="342900" indent="-342900">
              <a:buAutoNum type="arabicParenR"/>
            </a:pPr>
            <a:r>
              <a:rPr lang="en-US" sz="1800" b="1" i="0" u="none" strike="noStrike" baseline="0" dirty="0">
                <a:solidFill>
                  <a:schemeClr val="tx1"/>
                </a:solidFill>
                <a:latin typeface="Source Sans Pro" panose="020B0503030403020204" pitchFamily="34" charset="0"/>
              </a:rPr>
              <a:t>Sharing resources and tools</a:t>
            </a:r>
            <a:r>
              <a:rPr lang="en-US" sz="1800" b="0" i="0" u="none" strike="noStrike" baseline="0" dirty="0">
                <a:solidFill>
                  <a:schemeClr val="tx1"/>
                </a:solidFill>
                <a:latin typeface="Source Sans Pro" panose="020B0503030403020204" pitchFamily="34" charset="0"/>
              </a:rPr>
              <a:t>, including strategies to promote equity and dignity in clinical communications; preferred language when talking about addiction; and opportunities to build trust with patients; </a:t>
            </a:r>
          </a:p>
          <a:p>
            <a:pPr marL="342900" indent="-342900">
              <a:buAutoNum type="arabicParenR"/>
            </a:pPr>
            <a:r>
              <a:rPr lang="en-US" sz="1800" b="0" i="0" u="none" strike="noStrike" baseline="0" dirty="0">
                <a:solidFill>
                  <a:schemeClr val="tx1"/>
                </a:solidFill>
                <a:latin typeface="Source Sans Pro" panose="020B0503030403020204" pitchFamily="34" charset="0"/>
              </a:rPr>
              <a:t>Fostering case-specific discussions or </a:t>
            </a:r>
            <a:r>
              <a:rPr lang="en-US" sz="1800" b="1" i="0" u="none" strike="noStrike" baseline="0" dirty="0">
                <a:solidFill>
                  <a:schemeClr val="tx1"/>
                </a:solidFill>
                <a:latin typeface="Source Sans Pro" panose="020B0503030403020204" pitchFamily="34" charset="0"/>
              </a:rPr>
              <a:t>person-first language simulations </a:t>
            </a:r>
            <a:r>
              <a:rPr lang="en-US" sz="1800" b="0" i="0" u="none" strike="noStrike" baseline="0" dirty="0">
                <a:solidFill>
                  <a:schemeClr val="tx1"/>
                </a:solidFill>
                <a:latin typeface="Source Sans Pro" panose="020B0503030403020204" pitchFamily="34" charset="0"/>
              </a:rPr>
              <a:t>centered on word usage in medical school;</a:t>
            </a:r>
          </a:p>
          <a:p>
            <a:pPr marL="342900" indent="-342900">
              <a:buAutoNum type="arabicParenR"/>
            </a:pPr>
            <a:r>
              <a:rPr lang="en-US" sz="1800" b="1" i="0" u="none" strike="noStrike" baseline="0" dirty="0">
                <a:solidFill>
                  <a:schemeClr val="tx1"/>
                </a:solidFill>
                <a:latin typeface="Source Sans Pro" panose="020B0503030403020204" pitchFamily="34" charset="0"/>
              </a:rPr>
              <a:t>Teaching in the moment </a:t>
            </a:r>
            <a:r>
              <a:rPr lang="en-US" sz="1800" b="0" i="0" u="none" strike="noStrike" baseline="0" dirty="0">
                <a:solidFill>
                  <a:schemeClr val="tx1"/>
                </a:solidFill>
                <a:latin typeface="Source Sans Pro" panose="020B0503030403020204" pitchFamily="34" charset="0"/>
              </a:rPr>
              <a:t>during clinical rotations; and</a:t>
            </a:r>
          </a:p>
          <a:p>
            <a:pPr marL="342900" indent="-342900">
              <a:buAutoNum type="arabicParenR"/>
            </a:pPr>
            <a:r>
              <a:rPr lang="en-US" sz="1800" b="0" i="0" u="none" strike="noStrike" baseline="0" dirty="0">
                <a:solidFill>
                  <a:schemeClr val="tx1"/>
                </a:solidFill>
                <a:latin typeface="Source Sans Pro" panose="020B0503030403020204" pitchFamily="34" charset="0"/>
              </a:rPr>
              <a:t>Asking for feedback and </a:t>
            </a:r>
            <a:r>
              <a:rPr lang="en-US" sz="1800" b="1" i="0" u="none" strike="noStrike" baseline="0" dirty="0">
                <a:solidFill>
                  <a:schemeClr val="tx1"/>
                </a:solidFill>
                <a:latin typeface="Source Sans Pro" panose="020B0503030403020204" pitchFamily="34" charset="0"/>
              </a:rPr>
              <a:t>insights from patients </a:t>
            </a:r>
            <a:r>
              <a:rPr lang="en-US" sz="1800" b="1" i="0" u="none" strike="noStrike" baseline="0" dirty="0">
                <a:solidFill>
                  <a:srgbClr val="000000"/>
                </a:solidFill>
                <a:latin typeface="Source Sans Pro" panose="020B0503030403020204" pitchFamily="34" charset="0"/>
              </a:rPr>
              <a:t>and their families </a:t>
            </a:r>
            <a:r>
              <a:rPr lang="en-US" sz="1800" b="0" i="0" u="none" strike="noStrike" baseline="0" dirty="0">
                <a:solidFill>
                  <a:srgbClr val="000000"/>
                </a:solidFill>
                <a:latin typeface="Source Sans Pro" panose="020B0503030403020204" pitchFamily="34" charset="0"/>
              </a:rPr>
              <a:t>on how they are treated and the impact of language used during treatment and in EHRs </a:t>
            </a:r>
          </a:p>
          <a:p>
            <a:endParaRPr lang="en-US" sz="1800" b="0" i="0" u="none" strike="noStrike" baseline="0" dirty="0">
              <a:solidFill>
                <a:srgbClr val="000000"/>
              </a:solidFill>
              <a:latin typeface="Source Sans Pro" panose="020B0503030403020204" pitchFamily="34" charset="0"/>
            </a:endParaRPr>
          </a:p>
          <a:p>
            <a:pPr marL="342900" indent="-342900">
              <a:buAutoNum type="arabicParenR"/>
            </a:pPr>
            <a:endParaRPr lang="en-US" sz="1800" b="0" i="0" u="none" strike="noStrike" baseline="0" dirty="0">
              <a:solidFill>
                <a:srgbClr val="000000"/>
              </a:solidFill>
              <a:latin typeface="Source Sans Pro" panose="020B0503030403020204" pitchFamily="34" charset="0"/>
            </a:endParaRPr>
          </a:p>
          <a:p>
            <a:pPr marL="342900" indent="-342900">
              <a:buAutoNum type="arabicParenR"/>
            </a:pPr>
            <a:endParaRPr lang="en-US" sz="1800" b="0" i="0" u="none" strike="noStrike" baseline="0" dirty="0">
              <a:solidFill>
                <a:srgbClr val="000000"/>
              </a:solidFill>
              <a:latin typeface="Source Sans Pro" panose="020B0503030403020204" pitchFamily="34" charset="0"/>
            </a:endParaRPr>
          </a:p>
          <a:p>
            <a:pPr marL="342900" indent="-342900">
              <a:buAutoNum type="arabicParenR"/>
            </a:pPr>
            <a:endParaRPr lang="en-US" sz="1800" b="0" i="0" u="none" strike="noStrike" baseline="0" dirty="0">
              <a:solidFill>
                <a:srgbClr val="000000"/>
              </a:solidFill>
              <a:latin typeface="Source Sans Pro" panose="020B0503030403020204" pitchFamily="34" charset="0"/>
            </a:endParaRPr>
          </a:p>
          <a:p>
            <a:endParaRPr lang="en-US" sz="1800" b="0" i="0" u="none" strike="noStrike" baseline="0" dirty="0">
              <a:solidFill>
                <a:srgbClr val="000000"/>
              </a:solidFill>
            </a:endParaRPr>
          </a:p>
        </p:txBody>
      </p:sp>
      <p:sp>
        <p:nvSpPr>
          <p:cNvPr id="4" name="Footer Placeholder 3">
            <a:extLst>
              <a:ext uri="{FF2B5EF4-FFF2-40B4-BE49-F238E27FC236}">
                <a16:creationId xmlns:a16="http://schemas.microsoft.com/office/drawing/2014/main" id="{80F934A1-F871-D055-A3EC-528CE9A33464}"/>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A7CAC2A5-F91D-52F4-B077-2465DFAB97A8}"/>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63293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178808" y="1111445"/>
            <a:ext cx="6766560" cy="768096"/>
          </a:xfrm>
        </p:spPr>
        <p:txBody>
          <a:bodyPr/>
          <a:lstStyle/>
          <a:p>
            <a:r>
              <a:rPr lang="en-US" sz="3600" cap="none" dirty="0"/>
              <a:t>Introduction</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178807" y="2061881"/>
            <a:ext cx="7107891" cy="4502691"/>
          </a:xfrm>
        </p:spPr>
        <p:txBody>
          <a:bodyPr/>
          <a:lstStyle/>
          <a:p>
            <a:pPr algn="l"/>
            <a:r>
              <a:rPr lang="en-US" sz="1800" dirty="0">
                <a:solidFill>
                  <a:srgbClr val="000000"/>
                </a:solidFill>
                <a:latin typeface="Source Sans Pro" panose="020B0503030403020204" pitchFamily="34" charset="0"/>
              </a:rPr>
              <a:t>B</a:t>
            </a:r>
            <a:r>
              <a:rPr lang="en-US" sz="1800" b="0" i="0" u="none" strike="noStrike" baseline="0" dirty="0">
                <a:solidFill>
                  <a:srgbClr val="000000"/>
                </a:solidFill>
                <a:latin typeface="Source Sans Pro" panose="020B0503030403020204" pitchFamily="34" charset="0"/>
              </a:rPr>
              <a:t>iased language in patients’ </a:t>
            </a:r>
            <a:r>
              <a:rPr lang="en-US" sz="1800" b="0" i="0" u="none" strike="noStrike" baseline="0" dirty="0">
                <a:solidFill>
                  <a:srgbClr val="2D3092"/>
                </a:solidFill>
                <a:latin typeface="Source Sans Pro" panose="020B0503030403020204" pitchFamily="34" charset="0"/>
              </a:rPr>
              <a:t>electronic health record</a:t>
            </a:r>
            <a:r>
              <a:rPr lang="en-US" sz="1800" b="0" i="0" u="none" strike="noStrike" baseline="0" dirty="0">
                <a:solidFill>
                  <a:srgbClr val="000000"/>
                </a:solidFill>
                <a:latin typeface="Source Sans Pro" panose="020B0503030403020204" pitchFamily="34" charset="0"/>
              </a:rPr>
              <a:t>s (EHRs) often appears  as </a:t>
            </a:r>
            <a:r>
              <a:rPr lang="en-US" sz="1800" b="0" i="0" u="none" strike="noStrike" baseline="0" dirty="0">
                <a:solidFill>
                  <a:srgbClr val="2D3092"/>
                </a:solidFill>
                <a:latin typeface="Source Sans Pro" panose="020B0503030403020204" pitchFamily="34" charset="0"/>
              </a:rPr>
              <a:t>negative physical or behavioral descriptors </a:t>
            </a:r>
            <a:r>
              <a:rPr lang="en-US" sz="1800" b="0" i="0" u="none" strike="noStrike" baseline="0" dirty="0">
                <a:solidFill>
                  <a:srgbClr val="000000"/>
                </a:solidFill>
                <a:latin typeface="Source Sans Pro" panose="020B0503030403020204" pitchFamily="34" charset="0"/>
              </a:rPr>
              <a:t>as well as non-medically relevant stigmatizing details.</a:t>
            </a:r>
          </a:p>
          <a:p>
            <a:r>
              <a:rPr lang="en-US" sz="1800" dirty="0">
                <a:solidFill>
                  <a:srgbClr val="000000"/>
                </a:solidFill>
                <a:latin typeface="Source Sans Pro" panose="020B0503030403020204" pitchFamily="34" charset="0"/>
              </a:rPr>
              <a:t>- A</a:t>
            </a:r>
            <a:r>
              <a:rPr lang="en-US" sz="1800" b="0" i="0" u="none" strike="noStrike" baseline="0" dirty="0">
                <a:solidFill>
                  <a:srgbClr val="000000"/>
                </a:solidFill>
                <a:latin typeface="Source Sans Pro" panose="020B0503030403020204" pitchFamily="34" charset="0"/>
              </a:rPr>
              <a:t>n often-overlooked mechanism </a:t>
            </a:r>
            <a:r>
              <a:rPr lang="en-US" sz="1800" dirty="0">
                <a:solidFill>
                  <a:srgbClr val="000000"/>
                </a:solidFill>
                <a:latin typeface="Source Sans Pro" panose="020B0503030403020204" pitchFamily="34" charset="0"/>
              </a:rPr>
              <a:t>leading to health disparities;</a:t>
            </a:r>
          </a:p>
          <a:p>
            <a:r>
              <a:rPr lang="en-US" sz="1800" dirty="0">
                <a:solidFill>
                  <a:srgbClr val="000000"/>
                </a:solidFill>
                <a:latin typeface="Source Sans Pro" panose="020B0503030403020204" pitchFamily="34" charset="0"/>
              </a:rPr>
              <a:t>Effects:</a:t>
            </a:r>
          </a:p>
          <a:p>
            <a:pPr marL="342900" indent="-342900">
              <a:buAutoNum type="arabicParenR"/>
            </a:pPr>
            <a:r>
              <a:rPr lang="en-US" sz="1800" b="0" i="0" u="none" strike="noStrike" baseline="0" dirty="0">
                <a:solidFill>
                  <a:srgbClr val="000000"/>
                </a:solidFill>
                <a:latin typeface="Source Sans Pro" panose="020B0503030403020204" pitchFamily="34" charset="0"/>
              </a:rPr>
              <a:t>negatively influences the perceptions and actions of subsequent health care providers. </a:t>
            </a:r>
          </a:p>
          <a:p>
            <a:pPr marL="342900" indent="-342900">
              <a:buAutoNum type="arabicParenR"/>
            </a:pPr>
            <a:r>
              <a:rPr lang="en-US" sz="1800" b="0" i="0" u="none" strike="noStrike" baseline="0" dirty="0">
                <a:solidFill>
                  <a:srgbClr val="000000"/>
                </a:solidFill>
                <a:latin typeface="Source Sans Pro" panose="020B0503030403020204" pitchFamily="34" charset="0"/>
              </a:rPr>
              <a:t>changes the attitude of providers toward adult patients as well as pediatric patients and their families. </a:t>
            </a:r>
          </a:p>
          <a:p>
            <a:pPr marL="342900" indent="-342900">
              <a:buAutoNum type="arabicParenR"/>
            </a:pPr>
            <a:r>
              <a:rPr lang="en-US" sz="1800" b="0" i="0" u="none" strike="noStrike" baseline="0" dirty="0">
                <a:solidFill>
                  <a:srgbClr val="000000"/>
                </a:solidFill>
                <a:latin typeface="Source Sans Pro" panose="020B0503030403020204" pitchFamily="34" charset="0"/>
              </a:rPr>
              <a:t>lowers quality or differences in treatment plans, including </a:t>
            </a:r>
            <a:r>
              <a:rPr lang="en-US" sz="1800" b="0" i="0" u="none" strike="noStrike" baseline="0" dirty="0">
                <a:solidFill>
                  <a:srgbClr val="2D3092"/>
                </a:solidFill>
                <a:latin typeface="Source Sans Pro" panose="020B0503030403020204" pitchFamily="34" charset="0"/>
              </a:rPr>
              <a:t>less aggressive pain management </a:t>
            </a:r>
          </a:p>
          <a:p>
            <a:pPr marL="342900" indent="-342900">
              <a:buAutoNum type="arabicParenR"/>
            </a:pPr>
            <a:r>
              <a:rPr lang="en-US" sz="1800" dirty="0">
                <a:solidFill>
                  <a:srgbClr val="000000"/>
                </a:solidFill>
                <a:latin typeface="Source Sans Pro" panose="020B0503030403020204" pitchFamily="34" charset="0"/>
              </a:rPr>
              <a:t>m</a:t>
            </a:r>
            <a:r>
              <a:rPr lang="en-US" sz="1800" b="0" i="0" u="none" strike="noStrike" baseline="0" dirty="0">
                <a:solidFill>
                  <a:srgbClr val="000000"/>
                </a:solidFill>
                <a:latin typeface="Source Sans Pro" panose="020B0503030403020204" pitchFamily="34" charset="0"/>
              </a:rPr>
              <a:t>akes </a:t>
            </a:r>
            <a:r>
              <a:rPr lang="en-US" sz="1800" dirty="0">
                <a:solidFill>
                  <a:srgbClr val="000000"/>
                </a:solidFill>
                <a:latin typeface="Source Sans Pro" panose="020B0503030403020204" pitchFamily="34" charset="0"/>
              </a:rPr>
              <a:t>p</a:t>
            </a:r>
            <a:r>
              <a:rPr lang="en-US" sz="1800" b="0" i="0" u="none" strike="noStrike" baseline="0" dirty="0">
                <a:solidFill>
                  <a:srgbClr val="000000"/>
                </a:solidFill>
                <a:latin typeface="Source Sans Pro" panose="020B0503030403020204" pitchFamily="34" charset="0"/>
              </a:rPr>
              <a:t>atients feel </a:t>
            </a:r>
            <a:r>
              <a:rPr lang="en-US" sz="1800" b="0" i="0" u="none" strike="noStrike" baseline="0" dirty="0">
                <a:solidFill>
                  <a:srgbClr val="2D3092"/>
                </a:solidFill>
                <a:latin typeface="Source Sans Pro" panose="020B0503030403020204" pitchFamily="34" charset="0"/>
              </a:rPr>
              <a:t>disrespected, marginalized, and distrustful </a:t>
            </a:r>
            <a:r>
              <a:rPr lang="en-US" sz="1800" b="0" i="0" u="none" strike="noStrike" baseline="0" dirty="0">
                <a:solidFill>
                  <a:srgbClr val="000000"/>
                </a:solidFill>
                <a:latin typeface="Source Sans Pro" panose="020B0503030403020204" pitchFamily="34" charset="0"/>
              </a:rPr>
              <a:t>when they read biased EHR notes</a:t>
            </a:r>
          </a:p>
          <a:p>
            <a:pPr marL="342900" indent="-342900">
              <a:buAutoNum type="arabicParenR"/>
            </a:pPr>
            <a:r>
              <a:rPr lang="en-US" sz="1800" dirty="0">
                <a:solidFill>
                  <a:srgbClr val="000000"/>
                </a:solidFill>
                <a:latin typeface="Source Sans Pro" panose="020B0503030403020204" pitchFamily="34" charset="0"/>
              </a:rPr>
              <a:t>leads some patients to</a:t>
            </a:r>
            <a:r>
              <a:rPr lang="en-US" sz="1800" b="0" i="0" u="none" strike="noStrike" baseline="0" dirty="0">
                <a:solidFill>
                  <a:srgbClr val="000000"/>
                </a:solidFill>
                <a:latin typeface="Source Sans Pro" panose="020B0503030403020204" pitchFamily="34" charset="0"/>
              </a:rPr>
              <a:t> lose trust in the provider and avoid the required treatment.  </a:t>
            </a:r>
          </a:p>
          <a:p>
            <a:pPr marL="342900" indent="-342900">
              <a:buAutoNum type="arabicParenR"/>
            </a:pPr>
            <a:endParaRPr lang="en-US" sz="1800" b="0" i="0" u="none" strike="noStrike" baseline="0" dirty="0">
              <a:solidFill>
                <a:srgbClr val="2D3092"/>
              </a:solidFill>
              <a:latin typeface="Source Sans Pro" panose="020B0503030403020204" pitchFamily="34" charset="0"/>
            </a:endParaRPr>
          </a:p>
          <a:p>
            <a:pPr marL="342900" indent="-342900">
              <a:buAutoNum type="arabicParenR"/>
            </a:pPr>
            <a:endParaRPr lang="en-US" sz="1800" b="0" i="0" u="none" strike="noStrike" baseline="0" dirty="0">
              <a:solidFill>
                <a:srgbClr val="2D3092"/>
              </a:solidFill>
              <a:latin typeface="Source Sans Pro" panose="020B0503030403020204" pitchFamily="34" charset="0"/>
            </a:endParaRPr>
          </a:p>
          <a:p>
            <a:pPr marL="342900" indent="-342900">
              <a:buAutoNum type="arabicParenR"/>
            </a:pPr>
            <a:endParaRPr lang="en-US" sz="1800" dirty="0">
              <a:solidFill>
                <a:srgbClr val="000000"/>
              </a:solidFill>
              <a:latin typeface="Source Sans Pro" panose="020B0503030403020204" pitchFamily="34" charset="0"/>
            </a:endParaRPr>
          </a:p>
          <a:p>
            <a:endParaRPr lang="en-US"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dirty="0"/>
              <a:t>Words Matter</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97962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p:txBody>
          <a:bodyPr/>
          <a:lstStyle/>
          <a:p>
            <a:r>
              <a:rPr lang="en-US" dirty="0"/>
              <a:t>SUMMARY </a:t>
            </a:r>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20</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p:txBody>
          <a:bodyPr/>
          <a:lstStyle/>
          <a:p>
            <a:r>
              <a:rPr lang="en-US" sz="1800" b="0" i="0" u="none" strike="noStrike" baseline="0" dirty="0">
                <a:solidFill>
                  <a:srgbClr val="000000"/>
                </a:solidFill>
                <a:latin typeface="Source Sans Pro" panose="020B0503030403020204" pitchFamily="34" charset="0"/>
              </a:rPr>
              <a:t>Following the recommendations will promote patient-centered care and dignity by: </a:t>
            </a:r>
          </a:p>
          <a:p>
            <a:pPr marL="342900" indent="-342900">
              <a:buAutoNum type="arabicParenBoth"/>
            </a:pPr>
            <a:r>
              <a:rPr lang="en-US" sz="1800" b="0" i="0" u="none" strike="noStrike" baseline="0" dirty="0">
                <a:solidFill>
                  <a:srgbClr val="000000"/>
                </a:solidFill>
                <a:latin typeface="Source Sans Pro" panose="020B0503030403020204" pitchFamily="34" charset="0"/>
              </a:rPr>
              <a:t>trusting patients and avoiding communicating disbelief</a:t>
            </a:r>
          </a:p>
          <a:p>
            <a:pPr marL="342900" indent="-342900">
              <a:buAutoNum type="arabicParenBoth"/>
            </a:pPr>
            <a:r>
              <a:rPr lang="en-US" sz="1800" b="0" i="0" u="none" strike="noStrike" baseline="0" dirty="0">
                <a:solidFill>
                  <a:srgbClr val="000000"/>
                </a:solidFill>
                <a:latin typeface="Source Sans Pro" panose="020B0503030403020204" pitchFamily="34" charset="0"/>
              </a:rPr>
              <a:t>being mindful when using quotes;</a:t>
            </a:r>
          </a:p>
          <a:p>
            <a:pPr marL="342900" indent="-342900">
              <a:buAutoNum type="arabicParenBoth"/>
            </a:pPr>
            <a:r>
              <a:rPr lang="en-US" sz="1800" b="0" i="0" u="none" strike="noStrike" baseline="0" dirty="0">
                <a:solidFill>
                  <a:srgbClr val="000000"/>
                </a:solidFill>
                <a:latin typeface="Source Sans Pro" panose="020B0503030403020204" pitchFamily="34" charset="0"/>
              </a:rPr>
              <a:t>focusing on positive themes and humanizing details;</a:t>
            </a:r>
          </a:p>
          <a:p>
            <a:pPr marL="342900" indent="-342900">
              <a:buAutoNum type="arabicParenBoth"/>
            </a:pPr>
            <a:r>
              <a:rPr lang="en-US" sz="1800" b="0" i="0" u="none" strike="noStrike" baseline="0" dirty="0">
                <a:solidFill>
                  <a:srgbClr val="000000"/>
                </a:solidFill>
                <a:latin typeface="Source Sans Pro" panose="020B0503030403020204" pitchFamily="34" charset="0"/>
              </a:rPr>
              <a:t>learning to recognize and avoid stigmatizing language; and</a:t>
            </a:r>
          </a:p>
          <a:p>
            <a:pPr marL="342900" indent="-342900">
              <a:buAutoNum type="arabicParenBoth"/>
            </a:pPr>
            <a:r>
              <a:rPr lang="en-US" sz="1800" b="0" i="0" u="none" strike="noStrike" baseline="0" dirty="0">
                <a:solidFill>
                  <a:srgbClr val="000000"/>
                </a:solidFill>
                <a:latin typeface="Source Sans Pro" panose="020B0503030403020204" pitchFamily="34" charset="0"/>
              </a:rPr>
              <a:t>educating providers and providers-in-training.</a:t>
            </a:r>
            <a:endParaRPr lang="en-US" dirty="0"/>
          </a:p>
        </p:txBody>
      </p:sp>
    </p:spTree>
    <p:extLst>
      <p:ext uri="{BB962C8B-B14F-4D97-AF65-F5344CB8AC3E}">
        <p14:creationId xmlns:p14="http://schemas.microsoft.com/office/powerpoint/2010/main" val="94818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p:txBody>
          <a:bodyPr/>
          <a:lstStyle/>
          <a:p>
            <a:r>
              <a:rPr lang="en-US" dirty="0"/>
              <a:t>​</a:t>
            </a:r>
          </a:p>
          <a:p>
            <a:r>
              <a:rPr lang="en-US" dirty="0"/>
              <a:t>Rezaee.abdullah@ut.ac.ir</a:t>
            </a:r>
          </a:p>
          <a:p>
            <a:r>
              <a:rPr lang="en-US" dirty="0"/>
              <a:t>0915 720 4305</a:t>
            </a:r>
          </a:p>
        </p:txBody>
      </p:sp>
    </p:spTree>
    <p:extLst>
      <p:ext uri="{BB962C8B-B14F-4D97-AF65-F5344CB8AC3E}">
        <p14:creationId xmlns:p14="http://schemas.microsoft.com/office/powerpoint/2010/main" val="100396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1FD5D6-8A23-7B15-9104-B3728E4C714F}"/>
              </a:ext>
            </a:extLst>
          </p:cNvPr>
          <p:cNvSpPr>
            <a:spLocks noGrp="1"/>
          </p:cNvSpPr>
          <p:nvPr>
            <p:ph idx="1"/>
          </p:nvPr>
        </p:nvSpPr>
        <p:spPr/>
        <p:txBody>
          <a:bodyPr/>
          <a:lstStyle/>
          <a:p>
            <a:r>
              <a:rPr lang="en-US" sz="1800" dirty="0">
                <a:solidFill>
                  <a:srgbClr val="000000"/>
                </a:solidFill>
                <a:latin typeface="Source Sans Pro" panose="020B0503030403020204" pitchFamily="34" charset="0"/>
              </a:rPr>
              <a:t>These negative physical or behavioral descriptors as well as non-medically relevant stigmatizing details are often based on </a:t>
            </a:r>
            <a:r>
              <a:rPr lang="en-US" sz="1800" b="1" dirty="0">
                <a:solidFill>
                  <a:srgbClr val="000000"/>
                </a:solidFill>
                <a:latin typeface="Source Sans Pro" panose="020B0503030403020204" pitchFamily="34" charset="0"/>
              </a:rPr>
              <a:t>race </a:t>
            </a:r>
            <a:r>
              <a:rPr lang="en-US" sz="1800" dirty="0">
                <a:solidFill>
                  <a:srgbClr val="000000"/>
                </a:solidFill>
                <a:latin typeface="Source Sans Pro" panose="020B0503030403020204" pitchFamily="34" charset="0"/>
              </a:rPr>
              <a:t>and</a:t>
            </a:r>
            <a:r>
              <a:rPr lang="en-US" sz="1800" b="1" dirty="0">
                <a:solidFill>
                  <a:srgbClr val="000000"/>
                </a:solidFill>
                <a:latin typeface="Source Sans Pro" panose="020B0503030403020204" pitchFamily="34" charset="0"/>
              </a:rPr>
              <a:t> ethnicity</a:t>
            </a:r>
            <a:r>
              <a:rPr lang="en-US" sz="1800" dirty="0">
                <a:solidFill>
                  <a:srgbClr val="000000"/>
                </a:solidFill>
                <a:latin typeface="Source Sans Pro" panose="020B0503030403020204" pitchFamily="34" charset="0"/>
              </a:rPr>
              <a:t> of the patient.</a:t>
            </a:r>
          </a:p>
          <a:p>
            <a:r>
              <a:rPr lang="en-US" sz="1800" b="0" i="0" u="none" strike="noStrike" baseline="0" dirty="0">
                <a:solidFill>
                  <a:srgbClr val="000000"/>
                </a:solidFill>
                <a:latin typeface="Source Sans Pro" panose="020B0503030403020204" pitchFamily="34" charset="0"/>
              </a:rPr>
              <a:t>Providers can also be biased toward patients or patients’ families with </a:t>
            </a:r>
            <a:r>
              <a:rPr lang="en-US" sz="1800" b="0" i="0" u="none" strike="noStrike" baseline="0" dirty="0">
                <a:solidFill>
                  <a:srgbClr val="2D3092"/>
                </a:solidFill>
                <a:latin typeface="Source Sans Pro" panose="020B0503030403020204" pitchFamily="34" charset="0"/>
              </a:rPr>
              <a:t>substance use disorders</a:t>
            </a:r>
            <a:r>
              <a:rPr lang="en-US" sz="1800" b="0" i="0" u="none" strike="noStrike" baseline="0" dirty="0">
                <a:solidFill>
                  <a:srgbClr val="000000"/>
                </a:solidFill>
                <a:latin typeface="Source Sans Pro" panose="020B0503030403020204" pitchFamily="34" charset="0"/>
              </a:rPr>
              <a:t> and </a:t>
            </a:r>
            <a:r>
              <a:rPr lang="en-US" sz="1800" b="0" i="0" u="none" strike="noStrike" baseline="0" dirty="0">
                <a:solidFill>
                  <a:srgbClr val="2D3092"/>
                </a:solidFill>
                <a:latin typeface="Source Sans Pro" panose="020B0503030403020204" pitchFamily="34" charset="0"/>
              </a:rPr>
              <a:t>low health literacy.</a:t>
            </a:r>
          </a:p>
          <a:p>
            <a:endParaRPr lang="en-US" dirty="0"/>
          </a:p>
        </p:txBody>
      </p:sp>
      <p:sp>
        <p:nvSpPr>
          <p:cNvPr id="4" name="Footer Placeholder 3">
            <a:extLst>
              <a:ext uri="{FF2B5EF4-FFF2-40B4-BE49-F238E27FC236}">
                <a16:creationId xmlns:a16="http://schemas.microsoft.com/office/drawing/2014/main" id="{08950976-1228-91F3-E902-24939A9DE428}"/>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4498B608-A9CD-F480-A0D7-331596CAE832}"/>
              </a:ext>
            </a:extLst>
          </p:cNvPr>
          <p:cNvSpPr>
            <a:spLocks noGrp="1"/>
          </p:cNvSpPr>
          <p:nvPr>
            <p:ph type="sldNum" sz="quarter" idx="12"/>
          </p:nvPr>
        </p:nvSpPr>
        <p:spPr/>
        <p:txBody>
          <a:bodyPr/>
          <a:lstStyle/>
          <a:p>
            <a:fld id="{48F63A3B-78C7-47BE-AE5E-E10140E04643}" type="slidenum">
              <a:rPr lang="en-US" smtClean="0"/>
              <a:t>3</a:t>
            </a:fld>
            <a:endParaRPr lang="en-US" dirty="0"/>
          </a:p>
        </p:txBody>
      </p:sp>
      <p:sp>
        <p:nvSpPr>
          <p:cNvPr id="7" name="Title 6">
            <a:extLst>
              <a:ext uri="{FF2B5EF4-FFF2-40B4-BE49-F238E27FC236}">
                <a16:creationId xmlns:a16="http://schemas.microsoft.com/office/drawing/2014/main" id="{DC51A713-0755-796E-A3E8-D36CAE947B92}"/>
              </a:ext>
            </a:extLst>
          </p:cNvPr>
          <p:cNvSpPr>
            <a:spLocks noGrp="1"/>
          </p:cNvSpPr>
          <p:nvPr>
            <p:ph type="title"/>
          </p:nvPr>
        </p:nvSpPr>
        <p:spPr/>
        <p:txBody>
          <a:bodyPr/>
          <a:lstStyle/>
          <a:p>
            <a:r>
              <a:rPr lang="en-US" cap="none" dirty="0"/>
              <a:t>Etiology</a:t>
            </a:r>
          </a:p>
        </p:txBody>
      </p:sp>
    </p:spTree>
    <p:extLst>
      <p:ext uri="{BB962C8B-B14F-4D97-AF65-F5344CB8AC3E}">
        <p14:creationId xmlns:p14="http://schemas.microsoft.com/office/powerpoint/2010/main" val="113642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DD8FC8-6B50-B012-E0F1-2E581A75248B}"/>
              </a:ext>
            </a:extLst>
          </p:cNvPr>
          <p:cNvSpPr>
            <a:spLocks noGrp="1"/>
          </p:cNvSpPr>
          <p:nvPr>
            <p:ph idx="1"/>
          </p:nvPr>
        </p:nvSpPr>
        <p:spPr/>
        <p:txBody>
          <a:bodyPr/>
          <a:lstStyle/>
          <a:p>
            <a:endParaRPr lang="en-US" sz="1600" dirty="0">
              <a:solidFill>
                <a:srgbClr val="2D3092"/>
              </a:solidFill>
              <a:latin typeface="Source Sans Pro" panose="020B0503030403020204" pitchFamily="34" charset="0"/>
            </a:endParaRPr>
          </a:p>
          <a:p>
            <a:pPr algn="ctr"/>
            <a:r>
              <a:rPr lang="en-US" sz="5400" dirty="0">
                <a:solidFill>
                  <a:srgbClr val="2D3092"/>
                </a:solidFill>
                <a:latin typeface="Source Sans Pro" panose="020B0503030403020204" pitchFamily="34" charset="0"/>
              </a:rPr>
              <a:t>Other reasons?</a:t>
            </a:r>
            <a:endParaRPr lang="en-US" sz="5400" b="0" i="0" u="none" strike="noStrike" baseline="0" dirty="0">
              <a:solidFill>
                <a:srgbClr val="2D3092"/>
              </a:solidFill>
              <a:latin typeface="Source Sans Pro" panose="020B0503030403020204" pitchFamily="34" charset="0"/>
            </a:endParaRPr>
          </a:p>
          <a:p>
            <a:endParaRPr lang="en-US" dirty="0"/>
          </a:p>
        </p:txBody>
      </p:sp>
      <p:sp>
        <p:nvSpPr>
          <p:cNvPr id="4" name="Footer Placeholder 3">
            <a:extLst>
              <a:ext uri="{FF2B5EF4-FFF2-40B4-BE49-F238E27FC236}">
                <a16:creationId xmlns:a16="http://schemas.microsoft.com/office/drawing/2014/main" id="{42CDD5F3-DD61-6E13-DF41-68C4C7B6525B}"/>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F97FDA6E-F6E4-4A98-FAE8-643C67EA06B1}"/>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02177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45CB-E344-EED6-5FCD-CB7AF0AA10F9}"/>
              </a:ext>
            </a:extLst>
          </p:cNvPr>
          <p:cNvSpPr>
            <a:spLocks noGrp="1"/>
          </p:cNvSpPr>
          <p:nvPr>
            <p:ph type="title"/>
          </p:nvPr>
        </p:nvSpPr>
        <p:spPr>
          <a:xfrm>
            <a:off x="4224527" y="1023582"/>
            <a:ext cx="6925693" cy="2021370"/>
          </a:xfrm>
        </p:spPr>
        <p:txBody>
          <a:bodyPr/>
          <a:lstStyle/>
          <a:p>
            <a:r>
              <a:rPr lang="en-US" sz="2800" b="1" i="0" u="none" strike="noStrike" cap="none" baseline="0" dirty="0">
                <a:solidFill>
                  <a:srgbClr val="005A9C"/>
                </a:solidFill>
                <a:latin typeface="Noto Sans" panose="020B0502040504020204" pitchFamily="34" charset="0"/>
              </a:rPr>
              <a:t>Strategies to Reduce Bias in EHR Notes</a:t>
            </a:r>
            <a:br>
              <a:rPr lang="en-US" sz="1800" b="1" i="0" u="none" strike="noStrike" cap="none" baseline="0" dirty="0">
                <a:solidFill>
                  <a:srgbClr val="005A9C"/>
                </a:solidFill>
                <a:latin typeface="Noto Sans" panose="020B0502040504020204" pitchFamily="34" charset="0"/>
              </a:rPr>
            </a:br>
            <a:br>
              <a:rPr lang="en-US" sz="1800" b="1" i="0" u="none" strike="noStrike" cap="none" baseline="0" dirty="0">
                <a:solidFill>
                  <a:srgbClr val="005A9C"/>
                </a:solidFill>
                <a:latin typeface="Noto Sans" panose="020B0502040504020204" pitchFamily="34" charset="0"/>
              </a:rPr>
            </a:br>
            <a:r>
              <a:rPr lang="en-US" sz="1800" b="1" i="0" u="none" strike="noStrike" cap="none" baseline="0" dirty="0">
                <a:solidFill>
                  <a:srgbClr val="005A9C"/>
                </a:solidFill>
                <a:latin typeface="Noto Sans" panose="020B0502040504020204" pitchFamily="34" charset="0"/>
              </a:rPr>
              <a:t>1. </a:t>
            </a:r>
            <a:r>
              <a:rPr lang="en-US" sz="1800" b="1" i="0" u="none" strike="noStrike" cap="none" baseline="0" dirty="0">
                <a:solidFill>
                  <a:srgbClr val="0D89BA"/>
                </a:solidFill>
                <a:latin typeface="Noto Sans" panose="020B0502040504020204" pitchFamily="34" charset="0"/>
              </a:rPr>
              <a:t>Trust Patients and Avoid Communicating Disbelief</a:t>
            </a:r>
            <a:endParaRPr lang="en-US" cap="none" dirty="0"/>
          </a:p>
        </p:txBody>
      </p:sp>
      <p:sp>
        <p:nvSpPr>
          <p:cNvPr id="3" name="Content Placeholder 2">
            <a:extLst>
              <a:ext uri="{FF2B5EF4-FFF2-40B4-BE49-F238E27FC236}">
                <a16:creationId xmlns:a16="http://schemas.microsoft.com/office/drawing/2014/main" id="{BCFC8D53-0D13-EB90-915A-628322C9378E}"/>
              </a:ext>
            </a:extLst>
          </p:cNvPr>
          <p:cNvSpPr>
            <a:spLocks noGrp="1"/>
          </p:cNvSpPr>
          <p:nvPr>
            <p:ph idx="1"/>
          </p:nvPr>
        </p:nvSpPr>
        <p:spPr>
          <a:xfrm>
            <a:off x="4224528" y="2893325"/>
            <a:ext cx="6766560" cy="3193575"/>
          </a:xfrm>
        </p:spPr>
        <p:txBody>
          <a:bodyPr/>
          <a:lstStyle/>
          <a:p>
            <a:r>
              <a:rPr lang="en-US" sz="1800" i="0" u="none" strike="noStrike" baseline="0" dirty="0">
                <a:solidFill>
                  <a:srgbClr val="000000"/>
                </a:solidFill>
                <a:latin typeface="Source Sans Pro" panose="020B0503030403020204" pitchFamily="34" charset="0"/>
              </a:rPr>
              <a:t>Testimonial injustice </a:t>
            </a:r>
            <a:r>
              <a:rPr lang="en-US" sz="1800" b="0" i="0" u="none" strike="noStrike" baseline="0" dirty="0">
                <a:solidFill>
                  <a:srgbClr val="000000"/>
                </a:solidFill>
                <a:latin typeface="Source Sans Pro" panose="020B0503030403020204" pitchFamily="34" charset="0"/>
              </a:rPr>
              <a:t>in health care occurs when patients are deprived of their credibility based on identity prejudices.</a:t>
            </a:r>
          </a:p>
          <a:p>
            <a:r>
              <a:rPr lang="en-US" sz="1800" b="0" i="0" u="none" strike="noStrike" baseline="0" dirty="0">
                <a:solidFill>
                  <a:srgbClr val="000000"/>
                </a:solidFill>
                <a:latin typeface="Source Sans Pro" panose="020B0503030403020204" pitchFamily="34" charset="0"/>
              </a:rPr>
              <a:t>According to one study in the US, distinct </a:t>
            </a:r>
            <a:r>
              <a:rPr lang="en-US" sz="1800" b="0" i="0" u="none" strike="noStrike" baseline="0" dirty="0">
                <a:solidFill>
                  <a:srgbClr val="2D3092"/>
                </a:solidFill>
                <a:latin typeface="Source Sans Pro" panose="020B0503030403020204" pitchFamily="34" charset="0"/>
              </a:rPr>
              <a:t>types of problematic language </a:t>
            </a:r>
            <a:r>
              <a:rPr lang="en-US" sz="1800" b="0" i="0" u="none" strike="noStrike" baseline="0" dirty="0">
                <a:solidFill>
                  <a:srgbClr val="000000"/>
                </a:solidFill>
                <a:latin typeface="Source Sans Pro" panose="020B0503030403020204" pitchFamily="34" charset="0"/>
              </a:rPr>
              <a:t>that communicated disbelief are more commonly found in EHRs of </a:t>
            </a:r>
            <a:r>
              <a:rPr lang="en-US" sz="1800" b="1" i="0" u="none" strike="noStrike" baseline="0" dirty="0">
                <a:solidFill>
                  <a:srgbClr val="000000"/>
                </a:solidFill>
                <a:latin typeface="Source Sans Pro" panose="020B0503030403020204" pitchFamily="34" charset="0"/>
              </a:rPr>
              <a:t>Black patients</a:t>
            </a:r>
            <a:r>
              <a:rPr lang="en-US" sz="1800" b="0" i="0" u="none" strike="noStrike" baseline="0" dirty="0">
                <a:solidFill>
                  <a:srgbClr val="000000"/>
                </a:solidFill>
                <a:latin typeface="Source Sans Pro" panose="020B0503030403020204" pitchFamily="34" charset="0"/>
              </a:rPr>
              <a:t>; </a:t>
            </a:r>
          </a:p>
          <a:p>
            <a:pPr marL="342900" indent="-342900">
              <a:buAutoNum type="arabicParenBoth"/>
            </a:pPr>
            <a:r>
              <a:rPr lang="en-US" sz="1800" b="0" i="0" u="none" strike="noStrike" baseline="0" dirty="0">
                <a:solidFill>
                  <a:srgbClr val="000000"/>
                </a:solidFill>
                <a:latin typeface="Source Sans Pro" panose="020B0503030403020204" pitchFamily="34" charset="0"/>
              </a:rPr>
              <a:t>quotes that intimate a disbelief (“</a:t>
            </a:r>
            <a:r>
              <a:rPr lang="en-US" sz="1800" b="0" i="1" u="none" strike="noStrike" baseline="0" dirty="0">
                <a:solidFill>
                  <a:srgbClr val="000000"/>
                </a:solidFill>
                <a:latin typeface="Source Sans Pro" panose="020B0503030403020204" pitchFamily="34" charset="0"/>
              </a:rPr>
              <a:t>The </a:t>
            </a:r>
            <a:r>
              <a:rPr lang="en-US" sz="1800" b="0" i="1" u="none" strike="noStrike" baseline="0" dirty="0" err="1">
                <a:solidFill>
                  <a:srgbClr val="000000"/>
                </a:solidFill>
                <a:latin typeface="Source Sans Pro" panose="020B0503030403020204" pitchFamily="34" charset="0"/>
              </a:rPr>
              <a:t>patientʼs</a:t>
            </a:r>
            <a:r>
              <a:rPr lang="en-US" sz="1800" b="0" i="1" u="none" strike="noStrike" baseline="0" dirty="0">
                <a:solidFill>
                  <a:srgbClr val="000000"/>
                </a:solidFill>
                <a:latin typeface="Source Sans Pro" panose="020B0503030403020204" pitchFamily="34" charset="0"/>
              </a:rPr>
              <a:t> mother said that the </a:t>
            </a:r>
            <a:r>
              <a:rPr lang="en-US" sz="1800" b="0" i="1" u="none" strike="noStrike" baseline="0" dirty="0" err="1">
                <a:solidFill>
                  <a:srgbClr val="000000"/>
                </a:solidFill>
                <a:latin typeface="Source Sans Pro" panose="020B0503030403020204" pitchFamily="34" charset="0"/>
              </a:rPr>
              <a:t>ʻ</a:t>
            </a:r>
            <a:r>
              <a:rPr lang="en-US" sz="1800" b="1" i="1" u="none" strike="noStrike" baseline="0" dirty="0" err="1">
                <a:solidFill>
                  <a:srgbClr val="000000"/>
                </a:solidFill>
                <a:latin typeface="Source Sans Pro" panose="020B0503030403020204" pitchFamily="34" charset="0"/>
              </a:rPr>
              <a:t>pills</a:t>
            </a:r>
            <a:r>
              <a:rPr lang="en-US" sz="1800" b="1" i="1" u="none" strike="noStrike" baseline="0" dirty="0">
                <a:solidFill>
                  <a:srgbClr val="000000"/>
                </a:solidFill>
                <a:latin typeface="Source Sans Pro" panose="020B0503030403020204" pitchFamily="34" charset="0"/>
              </a:rPr>
              <a:t> </a:t>
            </a:r>
            <a:r>
              <a:rPr lang="en-US" sz="1800" b="1" i="1" u="none" strike="noStrike" baseline="0" dirty="0" err="1">
                <a:solidFill>
                  <a:srgbClr val="000000"/>
                </a:solidFill>
                <a:latin typeface="Source Sans Pro" panose="020B0503030403020204" pitchFamily="34" charset="0"/>
              </a:rPr>
              <a:t>donʼt</a:t>
            </a:r>
            <a:r>
              <a:rPr lang="en-US" sz="1800" b="1" i="1" u="none" strike="noStrike" baseline="0" dirty="0">
                <a:solidFill>
                  <a:srgbClr val="000000"/>
                </a:solidFill>
                <a:latin typeface="Source Sans Pro" panose="020B0503030403020204" pitchFamily="34" charset="0"/>
              </a:rPr>
              <a:t> </a:t>
            </a:r>
            <a:r>
              <a:rPr lang="en-US" sz="1800" b="1" i="1" u="none" strike="noStrike" baseline="0" dirty="0" err="1">
                <a:solidFill>
                  <a:srgbClr val="000000"/>
                </a:solidFill>
                <a:latin typeface="Source Sans Pro" panose="020B0503030403020204" pitchFamily="34" charset="0"/>
              </a:rPr>
              <a:t>work</a:t>
            </a:r>
            <a:r>
              <a:rPr lang="en-US" sz="1800" b="0" i="1" u="none" strike="noStrike" baseline="0" dirty="0" err="1">
                <a:solidFill>
                  <a:srgbClr val="000000"/>
                </a:solidFill>
                <a:latin typeface="Source Sans Pro" panose="020B0503030403020204" pitchFamily="34" charset="0"/>
              </a:rPr>
              <a:t>ʼ</a:t>
            </a:r>
            <a:r>
              <a:rPr lang="en-US" sz="1800" b="0" i="1" u="none" strike="noStrike" baseline="0" dirty="0">
                <a:solidFill>
                  <a:srgbClr val="000000"/>
                </a:solidFill>
                <a:latin typeface="Source Sans Pro" panose="020B0503030403020204" pitchFamily="34" charset="0"/>
              </a:rPr>
              <a:t> for her child</a:t>
            </a:r>
            <a:r>
              <a:rPr lang="en-US" sz="1800" b="0" i="0" u="none" strike="noStrike" baseline="0" dirty="0">
                <a:solidFill>
                  <a:srgbClr val="000000"/>
                </a:solidFill>
                <a:latin typeface="Source Sans Pro" panose="020B0503030403020204" pitchFamily="34" charset="0"/>
              </a:rPr>
              <a:t>”); </a:t>
            </a:r>
          </a:p>
          <a:p>
            <a:pPr marL="342900" indent="-342900">
              <a:buAutoNum type="arabicParenBoth"/>
            </a:pPr>
            <a:r>
              <a:rPr lang="en-US" sz="1800" b="0" i="0" u="none" strike="noStrike" baseline="0" dirty="0">
                <a:solidFill>
                  <a:srgbClr val="000000"/>
                </a:solidFill>
                <a:latin typeface="Source Sans Pro" panose="020B0503030403020204" pitchFamily="34" charset="0"/>
              </a:rPr>
              <a:t>judgment or discrediting words that suggest doubt (“</a:t>
            </a:r>
            <a:r>
              <a:rPr lang="en-US" sz="1800" b="0" i="1" u="none" strike="noStrike" baseline="0" dirty="0">
                <a:solidFill>
                  <a:srgbClr val="000000"/>
                </a:solidFill>
                <a:latin typeface="Source Sans Pro" panose="020B0503030403020204" pitchFamily="34" charset="0"/>
              </a:rPr>
              <a:t>He </a:t>
            </a:r>
            <a:r>
              <a:rPr lang="en-US" sz="1800" b="1" i="1" u="none" strike="noStrike" baseline="0" dirty="0">
                <a:solidFill>
                  <a:srgbClr val="000000"/>
                </a:solidFill>
                <a:latin typeface="Source Sans Pro" panose="020B0503030403020204" pitchFamily="34" charset="0"/>
              </a:rPr>
              <a:t>claims </a:t>
            </a:r>
            <a:r>
              <a:rPr lang="en-US" sz="1800" b="0" i="1" u="none" strike="noStrike" baseline="0" dirty="0">
                <a:solidFill>
                  <a:srgbClr val="000000"/>
                </a:solidFill>
                <a:latin typeface="Source Sans Pro" panose="020B0503030403020204" pitchFamily="34" charset="0"/>
              </a:rPr>
              <a:t>or </a:t>
            </a:r>
            <a:r>
              <a:rPr lang="en-US" sz="1800" b="1" i="1" u="none" strike="noStrike" baseline="0" dirty="0">
                <a:solidFill>
                  <a:srgbClr val="000000"/>
                </a:solidFill>
                <a:latin typeface="Source Sans Pro" panose="020B0503030403020204" pitchFamily="34" charset="0"/>
              </a:rPr>
              <a:t>insists </a:t>
            </a:r>
            <a:r>
              <a:rPr lang="en-US" sz="1800" b="0" i="1" u="none" strike="noStrike" baseline="0" dirty="0">
                <a:solidFill>
                  <a:srgbClr val="000000"/>
                </a:solidFill>
                <a:latin typeface="Source Sans Pro" panose="020B0503030403020204" pitchFamily="34" charset="0"/>
              </a:rPr>
              <a:t>that he is in pain;</a:t>
            </a:r>
            <a:r>
              <a:rPr lang="en-US" sz="1800" b="0" i="0" u="none" strike="noStrike" baseline="0" dirty="0">
                <a:solidFill>
                  <a:srgbClr val="000000"/>
                </a:solidFill>
                <a:latin typeface="Source Sans Pro" panose="020B0503030403020204" pitchFamily="34" charset="0"/>
              </a:rPr>
              <a:t>” “</a:t>
            </a:r>
            <a:r>
              <a:rPr lang="en-US" sz="1800" b="0" i="1" u="none" strike="noStrike" baseline="0" dirty="0">
                <a:solidFill>
                  <a:srgbClr val="000000"/>
                </a:solidFill>
                <a:latin typeface="Source Sans Pro" panose="020B0503030403020204" pitchFamily="34" charset="0"/>
              </a:rPr>
              <a:t>She </a:t>
            </a:r>
            <a:r>
              <a:rPr lang="en-US" sz="1800" b="1" i="1" u="none" strike="noStrike" baseline="0" dirty="0">
                <a:solidFill>
                  <a:srgbClr val="000000"/>
                </a:solidFill>
                <a:latin typeface="Source Sans Pro" panose="020B0503030403020204" pitchFamily="34" charset="0"/>
              </a:rPr>
              <a:t>reportedly </a:t>
            </a:r>
            <a:r>
              <a:rPr lang="en-US" sz="1800" b="0" i="1" u="none" strike="noStrike" baseline="0" dirty="0">
                <a:solidFill>
                  <a:srgbClr val="000000"/>
                </a:solidFill>
                <a:latin typeface="Source Sans Pro" panose="020B0503030403020204" pitchFamily="34" charset="0"/>
              </a:rPr>
              <a:t>had two seizures</a:t>
            </a:r>
            <a:r>
              <a:rPr lang="en-US" sz="1800" b="0" i="0" u="none" strike="noStrike" baseline="0" dirty="0">
                <a:solidFill>
                  <a:srgbClr val="000000"/>
                </a:solidFill>
                <a:latin typeface="Source Sans Pro" panose="020B0503030403020204" pitchFamily="34" charset="0"/>
              </a:rPr>
              <a:t>.”).</a:t>
            </a:r>
            <a:endParaRPr lang="en-US" dirty="0"/>
          </a:p>
        </p:txBody>
      </p:sp>
      <p:sp>
        <p:nvSpPr>
          <p:cNvPr id="4" name="Footer Placeholder 3">
            <a:extLst>
              <a:ext uri="{FF2B5EF4-FFF2-40B4-BE49-F238E27FC236}">
                <a16:creationId xmlns:a16="http://schemas.microsoft.com/office/drawing/2014/main" id="{9720F3AC-2AF6-64A0-0508-7F79DD89859B}"/>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DEF0123E-A3D7-57DD-3C85-95390E0C77E1}"/>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16876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8F07-A203-6F4E-2FB0-FE32299B8491}"/>
              </a:ext>
            </a:extLst>
          </p:cNvPr>
          <p:cNvSpPr>
            <a:spLocks noGrp="1"/>
          </p:cNvSpPr>
          <p:nvPr>
            <p:ph type="title"/>
          </p:nvPr>
        </p:nvSpPr>
        <p:spPr>
          <a:xfrm>
            <a:off x="4224528" y="1336794"/>
            <a:ext cx="6766560" cy="768096"/>
          </a:xfrm>
        </p:spPr>
        <p:txBody>
          <a:bodyPr/>
          <a:lstStyle/>
          <a:p>
            <a:r>
              <a:rPr lang="en-US" sz="2400" cap="none" dirty="0"/>
              <a:t>How to avoid?</a:t>
            </a:r>
          </a:p>
        </p:txBody>
      </p:sp>
      <p:sp>
        <p:nvSpPr>
          <p:cNvPr id="3" name="Content Placeholder 2">
            <a:extLst>
              <a:ext uri="{FF2B5EF4-FFF2-40B4-BE49-F238E27FC236}">
                <a16:creationId xmlns:a16="http://schemas.microsoft.com/office/drawing/2014/main" id="{16705E60-3ED3-A3A9-67CB-4EB9A12D1C03}"/>
              </a:ext>
            </a:extLst>
          </p:cNvPr>
          <p:cNvSpPr>
            <a:spLocks noGrp="1"/>
          </p:cNvSpPr>
          <p:nvPr>
            <p:ph idx="1"/>
          </p:nvPr>
        </p:nvSpPr>
        <p:spPr>
          <a:xfrm>
            <a:off x="3952567" y="2610465"/>
            <a:ext cx="7595419" cy="3312815"/>
          </a:xfrm>
        </p:spPr>
        <p:txBody>
          <a:bodyPr/>
          <a:lstStyle/>
          <a:p>
            <a:pPr algn="l"/>
            <a:endParaRPr lang="en-US" sz="1800" b="0" i="0" u="none" strike="noStrike" baseline="0" dirty="0">
              <a:solidFill>
                <a:srgbClr val="000000"/>
              </a:solidFill>
              <a:latin typeface="Wingdings" panose="05000000000000000000" pitchFamily="2" charset="2"/>
            </a:endParaRPr>
          </a:p>
          <a:p>
            <a:r>
              <a:rPr lang="en-US" sz="1800" b="0" i="0" u="none" strike="noStrike" baseline="0" dirty="0">
                <a:solidFill>
                  <a:srgbClr val="FFBE00"/>
                </a:solidFill>
                <a:latin typeface="Wingdings" panose="05000000000000000000" pitchFamily="2" charset="2"/>
              </a:rPr>
              <a:t> </a:t>
            </a:r>
            <a:r>
              <a:rPr lang="en-US" sz="1800" b="1" i="0" u="none" strike="noStrike" baseline="0" dirty="0">
                <a:solidFill>
                  <a:srgbClr val="000000"/>
                </a:solidFill>
                <a:latin typeface="Source Sans Pro" panose="020B0503030403020204" pitchFamily="34" charset="0"/>
              </a:rPr>
              <a:t>Reflect and be thoughtful about personal assumptions </a:t>
            </a:r>
            <a:r>
              <a:rPr lang="en-US" sz="1800" b="0" i="0" u="none" strike="noStrike" baseline="0" dirty="0">
                <a:solidFill>
                  <a:srgbClr val="000000"/>
                </a:solidFill>
                <a:latin typeface="Source Sans Pro" panose="020B0503030403020204" pitchFamily="34" charset="0"/>
              </a:rPr>
              <a:t>regarding which patients are believed and which patients are not believed; </a:t>
            </a:r>
          </a:p>
          <a:p>
            <a:r>
              <a:rPr lang="en-US" sz="1800" b="0" i="0" u="none" strike="noStrike" baseline="0" dirty="0">
                <a:solidFill>
                  <a:srgbClr val="FFBE00"/>
                </a:solidFill>
                <a:latin typeface="Wingdings" panose="05000000000000000000" pitchFamily="2" charset="2"/>
              </a:rPr>
              <a:t> </a:t>
            </a:r>
            <a:r>
              <a:rPr lang="en-US" sz="1800" b="1" i="0" u="none" strike="noStrike" baseline="0" dirty="0">
                <a:solidFill>
                  <a:srgbClr val="000000"/>
                </a:solidFill>
                <a:latin typeface="Source Sans Pro" panose="020B0503030403020204" pitchFamily="34" charset="0"/>
              </a:rPr>
              <a:t>Refrain from using discrediting or exaggerated words</a:t>
            </a:r>
            <a:r>
              <a:rPr lang="en-US" sz="1800" b="0" i="0" u="none" strike="noStrike" baseline="0" dirty="0">
                <a:solidFill>
                  <a:srgbClr val="000000"/>
                </a:solidFill>
                <a:latin typeface="Source Sans Pro" panose="020B0503030403020204" pitchFamily="34" charset="0"/>
              </a:rPr>
              <a:t>, such as </a:t>
            </a:r>
            <a:r>
              <a:rPr lang="en-US" sz="1800" b="0" i="1" u="none" strike="noStrike" baseline="0" dirty="0">
                <a:solidFill>
                  <a:srgbClr val="000000"/>
                </a:solidFill>
                <a:latin typeface="Source Sans Pro" panose="020B0503030403020204" pitchFamily="34" charset="0"/>
              </a:rPr>
              <a:t>claims</a:t>
            </a:r>
            <a:r>
              <a:rPr lang="en-US" sz="1800" b="0" i="0" u="none" strike="noStrike" baseline="0" dirty="0">
                <a:solidFill>
                  <a:srgbClr val="000000"/>
                </a:solidFill>
                <a:latin typeface="Source Sans Pro" panose="020B0503030403020204" pitchFamily="34" charset="0"/>
              </a:rPr>
              <a:t>, </a:t>
            </a:r>
            <a:r>
              <a:rPr lang="en-US" sz="1800" b="0" i="1" u="none" strike="noStrike" baseline="0" dirty="0">
                <a:solidFill>
                  <a:srgbClr val="000000"/>
                </a:solidFill>
                <a:latin typeface="Source Sans Pro" panose="020B0503030403020204" pitchFamily="34" charset="0"/>
              </a:rPr>
              <a:t>insists, or reportedly</a:t>
            </a:r>
            <a:r>
              <a:rPr lang="en-US" sz="1800" b="0" i="0" u="none" strike="noStrike" baseline="0" dirty="0">
                <a:solidFill>
                  <a:srgbClr val="000000"/>
                </a:solidFill>
                <a:latin typeface="Source Sans Pro" panose="020B0503030403020204" pitchFamily="34" charset="0"/>
              </a:rPr>
              <a:t>; and </a:t>
            </a:r>
          </a:p>
          <a:p>
            <a:r>
              <a:rPr lang="en-US" sz="1800" b="0" i="0" u="none" strike="noStrike" baseline="0" dirty="0">
                <a:solidFill>
                  <a:srgbClr val="FFBE00"/>
                </a:solidFill>
                <a:latin typeface="Wingdings" panose="05000000000000000000" pitchFamily="2" charset="2"/>
              </a:rPr>
              <a:t> </a:t>
            </a:r>
            <a:r>
              <a:rPr lang="en-US" sz="1800" b="1" i="0" u="none" strike="noStrike" baseline="0" dirty="0">
                <a:solidFill>
                  <a:srgbClr val="000000"/>
                </a:solidFill>
                <a:latin typeface="Source Sans Pro" panose="020B0503030403020204" pitchFamily="34" charset="0"/>
              </a:rPr>
              <a:t>Be careful with the use of quotes </a:t>
            </a:r>
            <a:r>
              <a:rPr lang="en-US" sz="1800" b="0" i="0" u="none" strike="noStrike" baseline="0" dirty="0">
                <a:solidFill>
                  <a:srgbClr val="000000"/>
                </a:solidFill>
                <a:latin typeface="Source Sans Pro" panose="020B0503030403020204" pitchFamily="34" charset="0"/>
              </a:rPr>
              <a:t>that could cast doubt on a patient’s narrative. </a:t>
            </a:r>
          </a:p>
          <a:p>
            <a:endParaRPr lang="en-US" dirty="0"/>
          </a:p>
        </p:txBody>
      </p:sp>
      <p:sp>
        <p:nvSpPr>
          <p:cNvPr id="4" name="Footer Placeholder 3">
            <a:extLst>
              <a:ext uri="{FF2B5EF4-FFF2-40B4-BE49-F238E27FC236}">
                <a16:creationId xmlns:a16="http://schemas.microsoft.com/office/drawing/2014/main" id="{DF9807C8-3349-ED2D-E060-E9F31A7CAE66}"/>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08D9A2BC-2601-DB3C-1E64-62BCECF11684}"/>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159809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0933-0C85-2C70-B903-730D81402D7D}"/>
              </a:ext>
            </a:extLst>
          </p:cNvPr>
          <p:cNvSpPr>
            <a:spLocks noGrp="1"/>
          </p:cNvSpPr>
          <p:nvPr>
            <p:ph type="title"/>
          </p:nvPr>
        </p:nvSpPr>
        <p:spPr>
          <a:xfrm>
            <a:off x="4178807" y="1130443"/>
            <a:ext cx="6898397" cy="1462631"/>
          </a:xfrm>
        </p:spPr>
        <p:txBody>
          <a:bodyPr/>
          <a:lstStyle/>
          <a:p>
            <a:r>
              <a:rPr lang="en-US" sz="1800" b="1" i="0" u="none" strike="noStrike" cap="none" baseline="0" dirty="0">
                <a:solidFill>
                  <a:srgbClr val="0D89BA"/>
                </a:solidFill>
                <a:latin typeface="Noto Sans" panose="020B0502040504020204" pitchFamily="34" charset="0"/>
              </a:rPr>
              <a:t>2. Be Mindful When Using Quotes</a:t>
            </a:r>
            <a:br>
              <a:rPr lang="en-US" sz="1800" b="1" i="0" u="none" strike="noStrike" cap="none" baseline="0" dirty="0">
                <a:solidFill>
                  <a:srgbClr val="0D89BA"/>
                </a:solidFill>
                <a:latin typeface="Noto Sans" panose="020B0502040504020204" pitchFamily="34" charset="0"/>
              </a:rPr>
            </a:br>
            <a:br>
              <a:rPr lang="en-US" sz="1800" b="1" i="0" u="none" strike="noStrike" cap="none" baseline="0" dirty="0">
                <a:solidFill>
                  <a:srgbClr val="0D89BA"/>
                </a:solidFill>
                <a:latin typeface="Noto Sans" panose="020B0502040504020204" pitchFamily="34" charset="0"/>
              </a:rPr>
            </a:br>
            <a:br>
              <a:rPr lang="en-US" sz="1800" b="1" i="0" u="none" strike="noStrike" cap="none" baseline="0" dirty="0">
                <a:solidFill>
                  <a:srgbClr val="0D89BA"/>
                </a:solidFill>
                <a:latin typeface="Noto Sans" panose="020B0502040504020204" pitchFamily="34" charset="0"/>
              </a:rPr>
            </a:br>
            <a:r>
              <a:rPr lang="en-US" sz="1600" b="0" i="0" u="none" strike="noStrike" cap="none" baseline="0" dirty="0">
                <a:solidFill>
                  <a:srgbClr val="0D89BA"/>
                </a:solidFill>
                <a:latin typeface="Noto Sans" panose="020B0502040504020204" pitchFamily="34" charset="0"/>
              </a:rPr>
              <a:t>Why do providers quote patients?</a:t>
            </a:r>
            <a:br>
              <a:rPr lang="en-US" sz="1800" b="1" i="0" u="none" strike="noStrike" cap="none" baseline="0" dirty="0">
                <a:solidFill>
                  <a:srgbClr val="0D89BA"/>
                </a:solidFill>
                <a:latin typeface="Noto Sans" panose="020B0502040504020204" pitchFamily="34" charset="0"/>
              </a:rPr>
            </a:br>
            <a:endParaRPr lang="en-US" cap="none" dirty="0"/>
          </a:p>
        </p:txBody>
      </p:sp>
      <p:sp>
        <p:nvSpPr>
          <p:cNvPr id="3" name="Content Placeholder 2">
            <a:extLst>
              <a:ext uri="{FF2B5EF4-FFF2-40B4-BE49-F238E27FC236}">
                <a16:creationId xmlns:a16="http://schemas.microsoft.com/office/drawing/2014/main" id="{EECC4072-86F9-50A2-ED2A-877207AB4032}"/>
              </a:ext>
            </a:extLst>
          </p:cNvPr>
          <p:cNvSpPr>
            <a:spLocks noGrp="1"/>
          </p:cNvSpPr>
          <p:nvPr>
            <p:ph idx="1"/>
          </p:nvPr>
        </p:nvSpPr>
        <p:spPr>
          <a:xfrm>
            <a:off x="4224527" y="2743200"/>
            <a:ext cx="6898397" cy="3180080"/>
          </a:xfrm>
        </p:spPr>
        <p:txBody>
          <a:bodyPr/>
          <a:lstStyle/>
          <a:p>
            <a:pPr marL="342900" indent="-342900">
              <a:buAutoNum type="arabicParenBoth"/>
            </a:pPr>
            <a:r>
              <a:rPr lang="en-US" sz="1800" b="0" i="0" u="none" strike="noStrike" baseline="0" dirty="0">
                <a:solidFill>
                  <a:srgbClr val="000000"/>
                </a:solidFill>
                <a:latin typeface="Source Sans Pro" panose="020B0503030403020204" pitchFamily="34" charset="0"/>
              </a:rPr>
              <a:t>to bring in the voice of the patient,</a:t>
            </a:r>
          </a:p>
          <a:p>
            <a:pPr marL="342900" indent="-342900">
              <a:buAutoNum type="arabicParenBoth"/>
            </a:pPr>
            <a:r>
              <a:rPr lang="en-US" sz="1800" dirty="0">
                <a:solidFill>
                  <a:srgbClr val="000000"/>
                </a:solidFill>
                <a:latin typeface="Source Sans Pro" panose="020B0503030403020204" pitchFamily="34" charset="0"/>
              </a:rPr>
              <a:t>to </a:t>
            </a:r>
            <a:r>
              <a:rPr lang="en-US" sz="1800" b="0" i="0" u="none" strike="noStrike" baseline="0" dirty="0">
                <a:solidFill>
                  <a:srgbClr val="000000"/>
                </a:solidFill>
                <a:latin typeface="Source Sans Pro" panose="020B0503030403020204" pitchFamily="34" charset="0"/>
              </a:rPr>
              <a:t>avoid incorrect interpretations, </a:t>
            </a:r>
          </a:p>
          <a:p>
            <a:pPr marL="342900" indent="-342900">
              <a:buAutoNum type="arabicParenBoth"/>
            </a:pPr>
            <a:r>
              <a:rPr lang="en-US" sz="1800" dirty="0">
                <a:solidFill>
                  <a:srgbClr val="000000"/>
                </a:solidFill>
                <a:latin typeface="Source Sans Pro" panose="020B0503030403020204" pitchFamily="34" charset="0"/>
              </a:rPr>
              <a:t>to </a:t>
            </a:r>
            <a:r>
              <a:rPr lang="en-US" sz="1800" b="0" i="0" u="none" strike="noStrike" baseline="0" dirty="0">
                <a:solidFill>
                  <a:srgbClr val="000000"/>
                </a:solidFill>
                <a:latin typeface="Source Sans Pro" panose="020B0503030403020204" pitchFamily="34" charset="0"/>
              </a:rPr>
              <a:t>protect themselves and their institution from legal action</a:t>
            </a:r>
          </a:p>
          <a:p>
            <a:pPr marL="342900" indent="-342900">
              <a:buAutoNum type="arabicParenBoth"/>
            </a:pPr>
            <a:r>
              <a:rPr lang="en-US" sz="1800" b="0" i="0" u="none" strike="noStrike" baseline="0" dirty="0">
                <a:solidFill>
                  <a:srgbClr val="000000"/>
                </a:solidFill>
                <a:latin typeface="Source Sans Pro" panose="020B0503030403020204" pitchFamily="34" charset="0"/>
              </a:rPr>
              <a:t>to capture patient’s comments and provide contextual cues or clinical information (such as “</a:t>
            </a:r>
            <a:r>
              <a:rPr lang="en-US" sz="1800" b="0" i="1" u="none" strike="noStrike" baseline="0" dirty="0">
                <a:solidFill>
                  <a:srgbClr val="000000"/>
                </a:solidFill>
                <a:latin typeface="Source Sans Pro" panose="020B0503030403020204" pitchFamily="34" charset="0"/>
              </a:rPr>
              <a:t>It feels like an elephant is sitting on my chest</a:t>
            </a:r>
            <a:r>
              <a:rPr lang="en-US" sz="1800" b="0" i="0" u="none" strike="noStrike" baseline="0" dirty="0">
                <a:solidFill>
                  <a:srgbClr val="000000"/>
                </a:solidFill>
                <a:latin typeface="Source Sans Pro" panose="020B0503030403020204" pitchFamily="34" charset="0"/>
              </a:rPr>
              <a:t>”)</a:t>
            </a:r>
          </a:p>
          <a:p>
            <a:pPr marL="342900" indent="-342900">
              <a:buAutoNum type="arabicParenBoth"/>
            </a:pPr>
            <a:r>
              <a:rPr lang="en-US" sz="1800" b="0" i="0" u="none" strike="noStrike" baseline="0" dirty="0">
                <a:solidFill>
                  <a:srgbClr val="000000"/>
                </a:solidFill>
                <a:latin typeface="Source Sans Pro" panose="020B0503030403020204" pitchFamily="34" charset="0"/>
              </a:rPr>
              <a:t>to capture the effects of illness on patients, including younger patients who cannot clearly articulate their symptoms (such as, “</a:t>
            </a:r>
            <a:r>
              <a:rPr lang="en-US" sz="1800" b="0" i="1" u="none" strike="noStrike" baseline="0" dirty="0">
                <a:solidFill>
                  <a:srgbClr val="000000"/>
                </a:solidFill>
                <a:latin typeface="Source Sans Pro" panose="020B0503030403020204" pitchFamily="34" charset="0"/>
              </a:rPr>
              <a:t>Since I hit my head, </a:t>
            </a:r>
            <a:r>
              <a:rPr lang="en-US" sz="1800" b="0" i="1" u="none" strike="noStrike" baseline="0" dirty="0" err="1">
                <a:solidFill>
                  <a:srgbClr val="000000"/>
                </a:solidFill>
                <a:latin typeface="Source Sans Pro" panose="020B0503030403020204" pitchFamily="34" charset="0"/>
              </a:rPr>
              <a:t>itʼs</a:t>
            </a:r>
            <a:r>
              <a:rPr lang="en-US" sz="1800" b="0" i="1" u="none" strike="noStrike" baseline="0" dirty="0">
                <a:solidFill>
                  <a:srgbClr val="000000"/>
                </a:solidFill>
                <a:latin typeface="Source Sans Pro" panose="020B0503030403020204" pitchFamily="34" charset="0"/>
              </a:rPr>
              <a:t> like Iʼm underwater all the time, and I </a:t>
            </a:r>
            <a:r>
              <a:rPr lang="en-US" sz="1800" b="0" i="1" u="none" strike="noStrike" baseline="0" dirty="0" err="1">
                <a:solidFill>
                  <a:srgbClr val="000000"/>
                </a:solidFill>
                <a:latin typeface="Source Sans Pro" panose="020B0503030403020204" pitchFamily="34" charset="0"/>
              </a:rPr>
              <a:t>canʼt</a:t>
            </a:r>
            <a:r>
              <a:rPr lang="en-US" sz="1800" b="0" i="1" u="none" strike="noStrike" baseline="0" dirty="0">
                <a:solidFill>
                  <a:srgbClr val="000000"/>
                </a:solidFill>
                <a:latin typeface="Source Sans Pro" panose="020B0503030403020204" pitchFamily="34" charset="0"/>
              </a:rPr>
              <a:t> focus at school</a:t>
            </a:r>
            <a:r>
              <a:rPr lang="en-US" sz="1800" b="0" i="0" u="none" strike="noStrike" baseline="0" dirty="0">
                <a:solidFill>
                  <a:srgbClr val="000000"/>
                </a:solidFill>
                <a:latin typeface="Source Sans Pro" panose="020B0503030403020204" pitchFamily="34" charset="0"/>
              </a:rPr>
              <a:t>”).</a:t>
            </a:r>
            <a:endParaRPr lang="en-US" dirty="0"/>
          </a:p>
        </p:txBody>
      </p:sp>
      <p:sp>
        <p:nvSpPr>
          <p:cNvPr id="4" name="Footer Placeholder 3">
            <a:extLst>
              <a:ext uri="{FF2B5EF4-FFF2-40B4-BE49-F238E27FC236}">
                <a16:creationId xmlns:a16="http://schemas.microsoft.com/office/drawing/2014/main" id="{40E71EC8-6FBB-6F69-FE03-D132C95D5B33}"/>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07057598-8C63-2AA2-76CD-4F2E362157EE}"/>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19937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DBA9-61FF-1920-1A63-1A895761EC4C}"/>
              </a:ext>
            </a:extLst>
          </p:cNvPr>
          <p:cNvSpPr>
            <a:spLocks noGrp="1"/>
          </p:cNvSpPr>
          <p:nvPr>
            <p:ph type="title"/>
          </p:nvPr>
        </p:nvSpPr>
        <p:spPr>
          <a:xfrm>
            <a:off x="4224528" y="1254642"/>
            <a:ext cx="6766560" cy="1790310"/>
          </a:xfrm>
        </p:spPr>
        <p:txBody>
          <a:bodyPr/>
          <a:lstStyle/>
          <a:p>
            <a:r>
              <a:rPr lang="en-US" sz="2400" b="1" i="0" u="none" strike="noStrike" cap="none" baseline="0" dirty="0">
                <a:solidFill>
                  <a:srgbClr val="0D89BA"/>
                </a:solidFill>
                <a:latin typeface="Noto Sans" panose="020B0502040504020204" pitchFamily="34" charset="0"/>
              </a:rPr>
              <a:t>2. Be Mindful When Using Quotes</a:t>
            </a:r>
            <a:br>
              <a:rPr lang="en-US" sz="2400" cap="none" dirty="0"/>
            </a:br>
            <a:br>
              <a:rPr lang="en-US" sz="2400" cap="none" dirty="0"/>
            </a:br>
            <a:r>
              <a:rPr lang="en-US" sz="2000" cap="none" dirty="0"/>
              <a:t>Inappropriate Quotes</a:t>
            </a:r>
          </a:p>
        </p:txBody>
      </p:sp>
      <p:sp>
        <p:nvSpPr>
          <p:cNvPr id="3" name="Content Placeholder 2">
            <a:extLst>
              <a:ext uri="{FF2B5EF4-FFF2-40B4-BE49-F238E27FC236}">
                <a16:creationId xmlns:a16="http://schemas.microsoft.com/office/drawing/2014/main" id="{23C7FCA5-F934-30C1-93A8-6181FFA18A22}"/>
              </a:ext>
            </a:extLst>
          </p:cNvPr>
          <p:cNvSpPr>
            <a:spLocks noGrp="1"/>
          </p:cNvSpPr>
          <p:nvPr>
            <p:ph idx="1"/>
          </p:nvPr>
        </p:nvSpPr>
        <p:spPr/>
        <p:txBody>
          <a:bodyPr/>
          <a:lstStyle/>
          <a:p>
            <a:r>
              <a:rPr lang="en-US" sz="1800" b="0" i="0" u="none" strike="noStrike" baseline="0" dirty="0">
                <a:solidFill>
                  <a:srgbClr val="000000"/>
                </a:solidFill>
                <a:latin typeface="Source Sans Pro" panose="020B0503030403020204" pitchFamily="34" charset="0"/>
              </a:rPr>
              <a:t>Providers unfortunately can also use direct</a:t>
            </a:r>
            <a:r>
              <a:rPr lang="en-US" sz="1800" b="0" i="0" u="none" strike="noStrike" baseline="0" dirty="0">
                <a:solidFill>
                  <a:schemeClr val="tx1"/>
                </a:solidFill>
                <a:latin typeface="Source Sans Pro" panose="020B0503030403020204" pitchFamily="34" charset="0"/>
              </a:rPr>
              <a:t> quotes in ways that perpetuate bias (race/gender…), </a:t>
            </a:r>
            <a:r>
              <a:rPr lang="en-US" sz="1800" b="0" i="0" u="none" strike="noStrike" baseline="0" dirty="0">
                <a:solidFill>
                  <a:srgbClr val="000000"/>
                </a:solidFill>
                <a:latin typeface="Source Sans Pro" panose="020B0503030403020204" pitchFamily="34" charset="0"/>
              </a:rPr>
              <a:t>imply skepticism, or show disrespect. Examples:</a:t>
            </a:r>
          </a:p>
          <a:p>
            <a:pPr marL="342900" indent="-342900">
              <a:buAutoNum type="arabicParenR"/>
            </a:pPr>
            <a:r>
              <a:rPr lang="en-US" sz="1800" b="0" i="0" u="none" strike="noStrike" baseline="0" dirty="0">
                <a:solidFill>
                  <a:srgbClr val="000000"/>
                </a:solidFill>
                <a:latin typeface="Source Sans Pro" panose="020B0503030403020204" pitchFamily="34" charset="0"/>
              </a:rPr>
              <a:t>convey ridicule by highlighting stereotypical </a:t>
            </a:r>
            <a:r>
              <a:rPr lang="en-US" sz="1800" b="1" i="0" u="none" strike="noStrike" baseline="0" dirty="0">
                <a:solidFill>
                  <a:srgbClr val="000000"/>
                </a:solidFill>
                <a:latin typeface="Source Sans Pro" panose="020B0503030403020204" pitchFamily="34" charset="0"/>
              </a:rPr>
              <a:t>vernacular</a:t>
            </a:r>
            <a:r>
              <a:rPr lang="en-US" sz="1800" b="0" i="0" u="none" strike="noStrike" baseline="0" dirty="0">
                <a:solidFill>
                  <a:srgbClr val="000000"/>
                </a:solidFill>
                <a:latin typeface="Source Sans Pro" panose="020B0503030403020204" pitchFamily="34" charset="0"/>
              </a:rPr>
              <a:t> that can reference socioeconomic status or racial and ethnic identifiers,</a:t>
            </a:r>
          </a:p>
          <a:p>
            <a:pPr marL="342900" indent="-342900">
              <a:buAutoNum type="arabicParenR"/>
            </a:pPr>
            <a:r>
              <a:rPr lang="en-US" sz="1800" b="0" i="0" u="none" strike="noStrike" baseline="0" dirty="0">
                <a:solidFill>
                  <a:srgbClr val="000000"/>
                </a:solidFill>
                <a:latin typeface="Source Sans Pro" panose="020B0503030403020204" pitchFamily="34" charset="0"/>
              </a:rPr>
              <a:t>cast </a:t>
            </a:r>
            <a:r>
              <a:rPr lang="en-US" sz="1800" b="1" i="0" u="none" strike="noStrike" baseline="0" dirty="0">
                <a:solidFill>
                  <a:srgbClr val="000000"/>
                </a:solidFill>
                <a:latin typeface="Source Sans Pro" panose="020B0503030403020204" pitchFamily="34" charset="0"/>
              </a:rPr>
              <a:t>doubt</a:t>
            </a:r>
            <a:r>
              <a:rPr lang="en-US" sz="1800" b="0" i="0" u="none" strike="noStrike" baseline="0" dirty="0">
                <a:solidFill>
                  <a:srgbClr val="000000"/>
                </a:solidFill>
                <a:latin typeface="Source Sans Pro" panose="020B0503030403020204" pitchFamily="34" charset="0"/>
              </a:rPr>
              <a:t> on a patient’s comments, and</a:t>
            </a:r>
          </a:p>
          <a:p>
            <a:pPr marL="342900" indent="-342900">
              <a:buAutoNum type="arabicParenR"/>
            </a:pPr>
            <a:r>
              <a:rPr lang="en-US" sz="1800" b="0" i="0" u="none" strike="noStrike" baseline="0" dirty="0">
                <a:solidFill>
                  <a:srgbClr val="000000"/>
                </a:solidFill>
                <a:latin typeface="Source Sans Pro" panose="020B0503030403020204" pitchFamily="34" charset="0"/>
              </a:rPr>
              <a:t>focus on </a:t>
            </a:r>
            <a:r>
              <a:rPr lang="en-US" sz="1800" b="1" i="0" u="none" strike="noStrike" baseline="0" dirty="0">
                <a:solidFill>
                  <a:srgbClr val="000000"/>
                </a:solidFill>
                <a:latin typeface="Source Sans Pro" panose="020B0503030403020204" pitchFamily="34" charset="0"/>
              </a:rPr>
              <a:t>nonadherence</a:t>
            </a:r>
            <a:r>
              <a:rPr lang="en-US" sz="1800" b="0" i="0" u="none" strike="noStrike" baseline="0" dirty="0">
                <a:solidFill>
                  <a:srgbClr val="000000"/>
                </a:solidFill>
                <a:latin typeface="Source Sans Pro" panose="020B0503030403020204" pitchFamily="34" charset="0"/>
              </a:rPr>
              <a:t> without fully assessing why that is happening </a:t>
            </a:r>
          </a:p>
          <a:p>
            <a:endParaRPr lang="en-US" dirty="0"/>
          </a:p>
        </p:txBody>
      </p:sp>
      <p:sp>
        <p:nvSpPr>
          <p:cNvPr id="4" name="Footer Placeholder 3">
            <a:extLst>
              <a:ext uri="{FF2B5EF4-FFF2-40B4-BE49-F238E27FC236}">
                <a16:creationId xmlns:a16="http://schemas.microsoft.com/office/drawing/2014/main" id="{02A68021-371B-32B5-7188-3F9ED9554864}"/>
              </a:ext>
            </a:extLst>
          </p:cNvPr>
          <p:cNvSpPr>
            <a:spLocks noGrp="1"/>
          </p:cNvSpPr>
          <p:nvPr>
            <p:ph type="ftr" sz="quarter" idx="11"/>
          </p:nvPr>
        </p:nvSpPr>
        <p:spPr/>
        <p:txBody>
          <a:bodyPr/>
          <a:lstStyle/>
          <a:p>
            <a:r>
              <a:rPr lang="en-US" dirty="0"/>
              <a:t>Words Matter</a:t>
            </a:r>
          </a:p>
        </p:txBody>
      </p:sp>
      <p:sp>
        <p:nvSpPr>
          <p:cNvPr id="5" name="Slide Number Placeholder 4">
            <a:extLst>
              <a:ext uri="{FF2B5EF4-FFF2-40B4-BE49-F238E27FC236}">
                <a16:creationId xmlns:a16="http://schemas.microsoft.com/office/drawing/2014/main" id="{F4BB7864-F4A5-0334-71F0-F1BCAB91AD1A}"/>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266606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0640-945B-6C76-A64D-BEC478BA86B5}"/>
              </a:ext>
            </a:extLst>
          </p:cNvPr>
          <p:cNvSpPr>
            <a:spLocks noGrp="1"/>
          </p:cNvSpPr>
          <p:nvPr>
            <p:ph type="title"/>
          </p:nvPr>
        </p:nvSpPr>
        <p:spPr>
          <a:xfrm>
            <a:off x="4121624" y="956708"/>
            <a:ext cx="6869464" cy="955343"/>
          </a:xfrm>
        </p:spPr>
        <p:txBody>
          <a:bodyPr/>
          <a:lstStyle/>
          <a:p>
            <a:r>
              <a:rPr lang="en-US" sz="1800" b="1" i="0" u="none" strike="noStrike" cap="none" baseline="0" dirty="0">
                <a:solidFill>
                  <a:srgbClr val="423832"/>
                </a:solidFill>
                <a:latin typeface="Source Sans Pro" panose="020B0503030403020204" pitchFamily="34" charset="0"/>
              </a:rPr>
              <a:t>Examples of Stigmatizing or Bias Quotes and Alternative Language </a:t>
            </a:r>
            <a:endParaRPr lang="en-US" cap="none" dirty="0"/>
          </a:p>
        </p:txBody>
      </p:sp>
      <p:pic>
        <p:nvPicPr>
          <p:cNvPr id="7" name="Content Placeholder 6">
            <a:extLst>
              <a:ext uri="{FF2B5EF4-FFF2-40B4-BE49-F238E27FC236}">
                <a16:creationId xmlns:a16="http://schemas.microsoft.com/office/drawing/2014/main" id="{0B35CD32-6678-AA27-31ED-EBF43AFAF88E}"/>
              </a:ext>
            </a:extLst>
          </p:cNvPr>
          <p:cNvPicPr>
            <a:picLocks noGrp="1" noChangeAspect="1"/>
          </p:cNvPicPr>
          <p:nvPr>
            <p:ph idx="1"/>
          </p:nvPr>
        </p:nvPicPr>
        <p:blipFill>
          <a:blip r:embed="rId2"/>
          <a:stretch>
            <a:fillRect/>
          </a:stretch>
        </p:blipFill>
        <p:spPr>
          <a:xfrm>
            <a:off x="3807726" y="1541387"/>
            <a:ext cx="7902606" cy="4608992"/>
          </a:xfrm>
        </p:spPr>
      </p:pic>
      <p:sp>
        <p:nvSpPr>
          <p:cNvPr id="4" name="Footer Placeholder 3">
            <a:extLst>
              <a:ext uri="{FF2B5EF4-FFF2-40B4-BE49-F238E27FC236}">
                <a16:creationId xmlns:a16="http://schemas.microsoft.com/office/drawing/2014/main" id="{03370A4C-703D-C49A-7948-569232C44064}"/>
              </a:ext>
            </a:extLst>
          </p:cNvPr>
          <p:cNvSpPr>
            <a:spLocks noGrp="1"/>
          </p:cNvSpPr>
          <p:nvPr>
            <p:ph type="ftr" sz="quarter" idx="11"/>
          </p:nvPr>
        </p:nvSpPr>
        <p:spPr/>
        <p:txBody>
          <a:bodyPr/>
          <a:lstStyle/>
          <a:p>
            <a:r>
              <a:rPr lang="en-US" dirty="0"/>
              <a:t>Word Matter</a:t>
            </a:r>
          </a:p>
        </p:txBody>
      </p:sp>
      <p:sp>
        <p:nvSpPr>
          <p:cNvPr id="5" name="Slide Number Placeholder 4">
            <a:extLst>
              <a:ext uri="{FF2B5EF4-FFF2-40B4-BE49-F238E27FC236}">
                <a16:creationId xmlns:a16="http://schemas.microsoft.com/office/drawing/2014/main" id="{DD14BBBD-325B-5604-1DCB-6C0585EC0985}"/>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538929678"/>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3.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{C4A899DD-6F03-4C66-9BA2-C26F5284D5D0}tf78438558_win32</Template>
  <TotalTime>766</TotalTime>
  <Words>1747</Words>
  <Application>Microsoft Office PowerPoint</Application>
  <PresentationFormat>Widescreen</PresentationFormat>
  <Paragraphs>171</Paragraphs>
  <Slides>21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Black</vt:lpstr>
      <vt:lpstr>Google Sans</vt:lpstr>
      <vt:lpstr>Myriad Pro SemiCond</vt:lpstr>
      <vt:lpstr>Noto Sans</vt:lpstr>
      <vt:lpstr>Sabon Next LT</vt:lpstr>
      <vt:lpstr>Segoe UI Emoji</vt:lpstr>
      <vt:lpstr>Source Sans Pro</vt:lpstr>
      <vt:lpstr>Wingdings</vt:lpstr>
      <vt:lpstr>Office Theme</vt:lpstr>
      <vt:lpstr> Words Matter: Strategies to Reduce Bias in Electronic Health Records  </vt:lpstr>
      <vt:lpstr>Introduction</vt:lpstr>
      <vt:lpstr>Etiology</vt:lpstr>
      <vt:lpstr>PowerPoint Presentation</vt:lpstr>
      <vt:lpstr>Strategies to Reduce Bias in EHR Notes  1. Trust Patients and Avoid Communicating Disbelief</vt:lpstr>
      <vt:lpstr>How to avoid?</vt:lpstr>
      <vt:lpstr>2. Be Mindful When Using Quotes   Why do providers quote patients? </vt:lpstr>
      <vt:lpstr>2. Be Mindful When Using Quotes  Inappropriate Quotes</vt:lpstr>
      <vt:lpstr>Examples of Stigmatizing or Bias Quotes and Alternative Language </vt:lpstr>
      <vt:lpstr>3. Focus on Positive Themes and Humanizing Details </vt:lpstr>
      <vt:lpstr>3. Focus on Positive Themes and Humanizing Details </vt:lpstr>
      <vt:lpstr>3. Focus on Positive Themes and Humanizing Details </vt:lpstr>
      <vt:lpstr>3. Focus on Positive Themes and Humanizing Details </vt:lpstr>
      <vt:lpstr>3. Focus on Positive Themes and Humanizing Details </vt:lpstr>
      <vt:lpstr>4. Learn to Recognize and Avoid Stigmatizing Language</vt:lpstr>
      <vt:lpstr>4. Learn to Recognize and Avoid Stigmatizing Language Neutral Versus Stigmatizing Chart Note Vignettes </vt:lpstr>
      <vt:lpstr>4. Learn to Recognize and Avoid Stigmatizing Language Neutral Versus Stigmatizing Chart Note Vignettes </vt:lpstr>
      <vt:lpstr>4. Learn to Recognize and Avoid Stigmatizing Language Neutral Versus Stigmatizing Chart Note Vignettes </vt:lpstr>
      <vt:lpstr>5. Educate Providers and Providers-in-training  Neutral Versus Stigmatizing Chart Note Vignettes </vt:lpstr>
      <vt:lpstr>SUMMARY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Words Matter: Strategies to Reduce Bias in Electronic Health Records  </dc:title>
  <dc:subject/>
  <dc:creator>Abdullah Rezaee</dc:creator>
  <cp:lastModifiedBy>Abdullah Rezaee</cp:lastModifiedBy>
  <cp:revision>1</cp:revision>
  <dcterms:created xsi:type="dcterms:W3CDTF">2024-01-07T19:18:44Z</dcterms:created>
  <dcterms:modified xsi:type="dcterms:W3CDTF">2024-01-09T22:46:08Z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