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68" r:id="rId3"/>
    <p:sldId id="269" r:id="rId4"/>
    <p:sldId id="257" r:id="rId5"/>
    <p:sldId id="258" r:id="rId6"/>
    <p:sldId id="264" r:id="rId7"/>
    <p:sldId id="260" r:id="rId8"/>
    <p:sldId id="261" r:id="rId9"/>
    <p:sldId id="265" r:id="rId10"/>
    <p:sldId id="266" r:id="rId11"/>
    <p:sldId id="267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FCB76D-6FA8-47F2-82B4-AD1517FDB167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C9F1E5-1A92-4717-8859-147CABF1CE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48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9F1E5-1A92-4717-8859-147CABF1CEF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9F1E5-1A92-4717-8859-147CABF1CEF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112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9F1E5-1A92-4717-8859-147CABF1CEF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28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9F1E5-1A92-4717-8859-147CABF1CEF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18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9F1E5-1A92-4717-8859-147CABF1CEF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7537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9F1E5-1A92-4717-8859-147CABF1CEF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021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9F1E5-1A92-4717-8859-147CABF1CEF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800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9F1E5-1A92-4717-8859-147CABF1CEF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819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9F1E5-1A92-4717-8859-147CABF1CEF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392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A7EE-674A-451D-B6A1-4E6F1B03384C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8EBE-5245-435E-94D8-E1E47A3FD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A7EE-674A-451D-B6A1-4E6F1B03384C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8EBE-5245-435E-94D8-E1E47A3FD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A7EE-674A-451D-B6A1-4E6F1B03384C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8EBE-5245-435E-94D8-E1E47A3FD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A7EE-674A-451D-B6A1-4E6F1B03384C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8EBE-5245-435E-94D8-E1E47A3FD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A7EE-674A-451D-B6A1-4E6F1B03384C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8EBE-5245-435E-94D8-E1E47A3FD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A7EE-674A-451D-B6A1-4E6F1B03384C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8EBE-5245-435E-94D8-E1E47A3FD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A7EE-674A-451D-B6A1-4E6F1B03384C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8EBE-5245-435E-94D8-E1E47A3FD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A7EE-674A-451D-B6A1-4E6F1B03384C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8EBE-5245-435E-94D8-E1E47A3FD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A7EE-674A-451D-B6A1-4E6F1B03384C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8EBE-5245-435E-94D8-E1E47A3FD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A7EE-674A-451D-B6A1-4E6F1B03384C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8EBE-5245-435E-94D8-E1E47A3FD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A7EE-674A-451D-B6A1-4E6F1B03384C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8EBE-5245-435E-94D8-E1E47A3FD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6A7EE-674A-451D-B6A1-4E6F1B03384C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88EBE-5245-435E-94D8-E1E47A3FD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f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ECFB223-7A4B-1EAC-173D-BF043C44EE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28800" y="677099"/>
            <a:ext cx="7162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sym typeface="Wingdings"/>
              </a:rPr>
              <a:t>          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sym typeface="Wingdings"/>
              </a:rPr>
              <a:t>Let’s DEBATE!</a:t>
            </a:r>
          </a:p>
          <a:p>
            <a:pPr algn="ctr"/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sym typeface="Wingdings"/>
            </a:endParaRPr>
          </a:p>
          <a:p>
            <a:pPr algn="ctr"/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sym typeface="Wingdings"/>
              </a:rPr>
              <a:t>“Can </a:t>
            </a:r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sym typeface="Wingdings"/>
              </a:rPr>
              <a:t>Money 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sym typeface="Wingdings"/>
              </a:rPr>
              <a:t>Buy </a:t>
            </a:r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sym typeface="Wingdings"/>
              </a:rPr>
              <a:t>Happiness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sym typeface="Wingdings"/>
              </a:rPr>
              <a:t>?</a:t>
            </a:r>
          </a:p>
          <a:p>
            <a:pPr algn="ctr"/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sym typeface="Wingdings"/>
            </a:endParaRPr>
          </a:p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sym typeface="Wingdings"/>
              </a:rPr>
              <a:t>    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5F3926-1A90-4DDF-9F85-ABF9A1130D2F}"/>
              </a:ext>
            </a:extLst>
          </p:cNvPr>
          <p:cNvSpPr txBox="1"/>
          <p:nvPr/>
        </p:nvSpPr>
        <p:spPr>
          <a:xfrm>
            <a:off x="6172200" y="6248400"/>
            <a:ext cx="2971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Georgia" pitchFamily="18" charset="0"/>
                <a:sym typeface="Wingdings"/>
              </a:rPr>
              <a:t>November </a:t>
            </a:r>
            <a:r>
              <a:rPr lang="en-US" sz="1600" b="1" dirty="0">
                <a:latin typeface="Georgia" pitchFamily="18" charset="0"/>
                <a:sym typeface="Wingdings"/>
              </a:rPr>
              <a:t>8, </a:t>
            </a:r>
            <a:r>
              <a:rPr lang="en-US" sz="1600" b="1" dirty="0" smtClean="0">
                <a:latin typeface="Georgia" pitchFamily="18" charset="0"/>
                <a:sym typeface="Wingdings"/>
              </a:rPr>
              <a:t>2023</a:t>
            </a:r>
            <a:endParaRPr lang="en-US" sz="1600" b="1" dirty="0">
              <a:latin typeface="Georgia" pitchFamily="18" charset="0"/>
              <a:sym typeface="Wingding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1AB86B5-BE63-E73A-F7D0-F59D2674658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475" y="0"/>
            <a:ext cx="1308881" cy="135419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85800" y="414010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sym typeface="Wingdings"/>
              </a:rPr>
              <a:t>Acquisition Addiction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sym typeface="Wingding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1524000"/>
            <a:ext cx="708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Glorification of consumerism is a vicious circle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2895600"/>
            <a:ext cx="7848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Possession Paradox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We quickly </a:t>
            </a:r>
            <a:r>
              <a:rPr lang="en-US" sz="2800" dirty="0" smtClean="0">
                <a:solidFill>
                  <a:srgbClr val="00B0F0"/>
                </a:solidFill>
              </a:rPr>
              <a:t>get used to new possessions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We </a:t>
            </a:r>
            <a:r>
              <a:rPr lang="en-US" sz="2800" dirty="0" smtClean="0">
                <a:solidFill>
                  <a:srgbClr val="00B0F0"/>
                </a:solidFill>
              </a:rPr>
              <a:t>keep raising the bar </a:t>
            </a:r>
            <a:r>
              <a:rPr lang="en-US" sz="2400" dirty="0" smtClean="0"/>
              <a:t>(escalating the expectations)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The possessions come with </a:t>
            </a:r>
            <a:r>
              <a:rPr lang="en-US" sz="2800" dirty="0" smtClean="0">
                <a:solidFill>
                  <a:srgbClr val="00B0F0"/>
                </a:solidFill>
              </a:rPr>
              <a:t>comparisons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274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85800" y="414010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sym typeface="Wingdings"/>
              </a:rPr>
              <a:t>The Compulsion to Compare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sym typeface="Wingding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100" y="1447800"/>
            <a:ext cx="6172200" cy="462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426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600200"/>
            <a:ext cx="841248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326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85800" y="414010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sym typeface="Wingdings"/>
              </a:rPr>
              <a:t>How to Conduct a Debate?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sym typeface="Wingding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143000"/>
            <a:ext cx="8077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dirty="0" smtClean="0"/>
              <a:t>Introduce the </a:t>
            </a:r>
            <a:r>
              <a:rPr lang="en-US" sz="2800" dirty="0"/>
              <a:t>topic of the debate.</a:t>
            </a:r>
          </a:p>
          <a:p>
            <a:pPr marL="342900" indent="-342900">
              <a:buAutoNum type="arabicPeriod"/>
            </a:pPr>
            <a:r>
              <a:rPr lang="en-US" sz="2800" dirty="0"/>
              <a:t>Divide </a:t>
            </a:r>
            <a:r>
              <a:rPr lang="en-US" sz="2800" dirty="0" smtClean="0"/>
              <a:t>the participants into </a:t>
            </a:r>
            <a:r>
              <a:rPr lang="en-US" sz="2800" dirty="0"/>
              <a:t>two groups. One </a:t>
            </a:r>
            <a:r>
              <a:rPr lang="en-US" sz="2800" b="1" dirty="0">
                <a:solidFill>
                  <a:srgbClr val="FF0000"/>
                </a:solidFill>
              </a:rPr>
              <a:t>for </a:t>
            </a:r>
            <a:r>
              <a:rPr lang="en-US" sz="2800" dirty="0"/>
              <a:t>and one </a:t>
            </a:r>
            <a:endParaRPr lang="en-US" sz="2800" dirty="0" smtClean="0"/>
          </a:p>
          <a:p>
            <a:pPr marL="342900" indent="-342900">
              <a:buAutoNum type="arabicPeriod"/>
            </a:pPr>
            <a:r>
              <a:rPr lang="en-US" sz="2800" dirty="0"/>
              <a:t>Give the participants time to </a:t>
            </a:r>
            <a:r>
              <a:rPr lang="en-US" sz="2800" dirty="0">
                <a:solidFill>
                  <a:srgbClr val="FF0000"/>
                </a:solidFill>
              </a:rPr>
              <a:t>research </a:t>
            </a:r>
            <a:r>
              <a:rPr lang="en-US" sz="2800" dirty="0"/>
              <a:t>and </a:t>
            </a:r>
            <a:r>
              <a:rPr lang="en-US" sz="2800" dirty="0">
                <a:solidFill>
                  <a:srgbClr val="FF0000"/>
                </a:solidFill>
              </a:rPr>
              <a:t>prepare their arguments</a:t>
            </a:r>
            <a:r>
              <a:rPr lang="en-US" sz="2800" dirty="0"/>
              <a:t>.</a:t>
            </a:r>
          </a:p>
          <a:p>
            <a:pPr marL="342900" indent="-342900">
              <a:buAutoNum type="arabicPeriod"/>
            </a:pPr>
            <a:r>
              <a:rPr lang="en-US" sz="2800" b="1" dirty="0">
                <a:solidFill>
                  <a:srgbClr val="FF0000"/>
                </a:solidFill>
              </a:rPr>
              <a:t>For group </a:t>
            </a:r>
            <a:r>
              <a:rPr lang="en-US" sz="2800" dirty="0"/>
              <a:t>presents </a:t>
            </a:r>
            <a:r>
              <a:rPr lang="en-US" sz="2800" dirty="0">
                <a:solidFill>
                  <a:srgbClr val="FF0000"/>
                </a:solidFill>
              </a:rPr>
              <a:t>their position </a:t>
            </a:r>
            <a:r>
              <a:rPr lang="en-US" sz="2800" dirty="0"/>
              <a:t>(5 minutes).</a:t>
            </a:r>
          </a:p>
          <a:p>
            <a:pPr marL="342900" indent="-342900">
              <a:buAutoNum type="arabicPeriod"/>
            </a:pPr>
            <a:r>
              <a:rPr lang="en-US" sz="2800" b="1" dirty="0"/>
              <a:t>Against group </a:t>
            </a:r>
            <a:r>
              <a:rPr lang="en-US" sz="2800" dirty="0">
                <a:solidFill>
                  <a:srgbClr val="FF0000"/>
                </a:solidFill>
              </a:rPr>
              <a:t>rebuttal </a:t>
            </a:r>
            <a:r>
              <a:rPr lang="en-US" sz="2800" dirty="0"/>
              <a:t>(3 minutes).</a:t>
            </a:r>
          </a:p>
          <a:p>
            <a:pPr marL="342900" indent="-342900">
              <a:buAutoNum type="arabicPeriod"/>
            </a:pPr>
            <a:r>
              <a:rPr lang="en-US" sz="2800" b="1" dirty="0"/>
              <a:t>Against group </a:t>
            </a:r>
            <a:r>
              <a:rPr lang="en-US" sz="2800" dirty="0"/>
              <a:t>presents </a:t>
            </a:r>
            <a:r>
              <a:rPr lang="en-US" sz="2800" dirty="0">
                <a:solidFill>
                  <a:srgbClr val="FF0000"/>
                </a:solidFill>
              </a:rPr>
              <a:t>their position </a:t>
            </a:r>
            <a:r>
              <a:rPr lang="en-US" sz="2800" dirty="0"/>
              <a:t>(5 minutes).</a:t>
            </a:r>
          </a:p>
          <a:p>
            <a:pPr marL="342900" indent="-342900">
              <a:buAutoNum type="arabicPeriod"/>
            </a:pPr>
            <a:r>
              <a:rPr lang="en-US" sz="2800" b="1" dirty="0">
                <a:solidFill>
                  <a:srgbClr val="FF0000"/>
                </a:solidFill>
              </a:rPr>
              <a:t>For group </a:t>
            </a:r>
            <a:r>
              <a:rPr lang="en-US" sz="2800" dirty="0"/>
              <a:t>rebuttal.</a:t>
            </a:r>
          </a:p>
          <a:p>
            <a:pPr marL="342900" indent="-342900">
              <a:buAutoNum type="arabicPeriod"/>
            </a:pPr>
            <a:r>
              <a:rPr lang="en-US" sz="2800" b="1" dirty="0"/>
              <a:t>Both groups question each other.</a:t>
            </a:r>
          </a:p>
          <a:p>
            <a:pPr marL="342900" indent="-342900">
              <a:buAutoNum type="arabicPeriod"/>
            </a:pPr>
            <a:r>
              <a:rPr lang="en-US" sz="2800" dirty="0"/>
              <a:t>Closing statements.</a:t>
            </a:r>
          </a:p>
          <a:p>
            <a:pPr marL="342900" indent="-342900">
              <a:buAutoNum type="arabicPeriod"/>
            </a:pPr>
            <a:r>
              <a:rPr lang="en-US" sz="2800" dirty="0"/>
              <a:t>Judgement, either by the </a:t>
            </a:r>
            <a:r>
              <a:rPr lang="en-US" sz="2800" dirty="0" smtClean="0"/>
              <a:t>judges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304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85800" y="414010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sym typeface="Wingdings"/>
              </a:rPr>
              <a:t>Some good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sym typeface="Wingdings"/>
              </a:rPr>
              <a:t>debate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sym typeface="Wingdings"/>
              </a:rPr>
              <a:t>rules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sym typeface="Wingding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143000"/>
            <a:ext cx="8305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0000"/>
                </a:solidFill>
              </a:rPr>
              <a:t>Speak politely </a:t>
            </a:r>
            <a:r>
              <a:rPr lang="en-US" sz="2800" dirty="0"/>
              <a:t>to other </a:t>
            </a:r>
            <a:r>
              <a:rPr lang="en-US" sz="2800" dirty="0" smtClean="0"/>
              <a:t>participants </a:t>
            </a:r>
            <a:r>
              <a:rPr lang="en-US" sz="2800" dirty="0"/>
              <a:t>and do not raise your voice.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0000"/>
                </a:solidFill>
              </a:rPr>
              <a:t>Do not interrupt </a:t>
            </a:r>
            <a:r>
              <a:rPr lang="en-US" sz="2800" dirty="0"/>
              <a:t>other participants when they are speaking.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0000"/>
                </a:solidFill>
              </a:rPr>
              <a:t>Respect everyone’s opinion</a:t>
            </a:r>
            <a:r>
              <a:rPr lang="en-US" sz="2800" dirty="0"/>
              <a:t>. </a:t>
            </a: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70C0"/>
                </a:solidFill>
              </a:rPr>
              <a:t>No </a:t>
            </a:r>
            <a:r>
              <a:rPr lang="en-US" sz="2800" dirty="0">
                <a:solidFill>
                  <a:srgbClr val="0070C0"/>
                </a:solidFill>
              </a:rPr>
              <a:t>idea is a stupid idea.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Keep to your </a:t>
            </a:r>
            <a:r>
              <a:rPr lang="en-US" sz="2800" dirty="0">
                <a:solidFill>
                  <a:srgbClr val="FF0000"/>
                </a:solidFill>
              </a:rPr>
              <a:t>allotted time</a:t>
            </a:r>
            <a:r>
              <a:rPr lang="en-US" sz="280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Be open minded.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979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Money makes the world go </a:t>
            </a:r>
            <a:r>
              <a:rPr lang="en-US" i="1" dirty="0" smtClean="0"/>
              <a:t>round!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7031"/>
            <a:ext cx="9144000" cy="4423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296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Money </a:t>
            </a:r>
            <a:r>
              <a:rPr lang="en-US" i="1" dirty="0" smtClean="0"/>
              <a:t>Talks!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143000"/>
            <a:ext cx="6858000" cy="5117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524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Money is the root of all </a:t>
            </a:r>
            <a:r>
              <a:rPr lang="en-US" i="1" dirty="0" smtClean="0"/>
              <a:t>evil?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403783"/>
            <a:ext cx="6705600" cy="4746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465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295400"/>
            <a:ext cx="6400800" cy="533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685800" y="304800"/>
            <a:ext cx="7924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sym typeface="Wingdings"/>
              </a:rPr>
              <a:t>Will Earning a Great Salary Make me Happier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sym typeface="Wingdings"/>
              </a:rPr>
              <a:t>?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sym typeface="Wingdings"/>
              </a:rPr>
              <a:t>      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580910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488873" y="304800"/>
            <a:ext cx="412172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difference in happiness between Americans who earn $50,000 and those that earn $10,000 per year is significant. </a:t>
            </a:r>
            <a:endParaRPr lang="en-US" sz="2400" dirty="0" smtClean="0"/>
          </a:p>
          <a:p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But </a:t>
            </a:r>
            <a:r>
              <a:rPr lang="en-US" sz="2400" dirty="0"/>
              <a:t>the difference in happiness between Americans making $100,000 per year and $5 million per year is not significant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This </a:t>
            </a:r>
            <a:r>
              <a:rPr lang="en-US" sz="2400" dirty="0"/>
              <a:t>has been proven in countless scientific studies.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      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9" y="685800"/>
            <a:ext cx="4128025" cy="3505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90600" y="6248400"/>
            <a:ext cx="655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https://www.lifeevolver.com/false-belief-more-money-income-will-make-you-happier/</a:t>
            </a:r>
          </a:p>
        </p:txBody>
      </p:sp>
    </p:spTree>
    <p:extLst>
      <p:ext uri="{BB962C8B-B14F-4D97-AF65-F5344CB8AC3E}">
        <p14:creationId xmlns:p14="http://schemas.microsoft.com/office/powerpoint/2010/main" val="1337922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85800" y="228600"/>
            <a:ext cx="792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sym typeface="Wingdings"/>
              </a:rPr>
              <a:t>Economic growth does not guarantee rising happiness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sym typeface="Wingding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" y="1217343"/>
            <a:ext cx="8305800" cy="521010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85800" y="6553200"/>
            <a:ext cx="792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https://www.economist.com/graphic-detail/2019/03/21/economic-growth-does-not-guarantee-rising-happiness</a:t>
            </a:r>
          </a:p>
        </p:txBody>
      </p:sp>
    </p:spTree>
    <p:extLst>
      <p:ext uri="{BB962C8B-B14F-4D97-AF65-F5344CB8AC3E}">
        <p14:creationId xmlns:p14="http://schemas.microsoft.com/office/powerpoint/2010/main" val="4063892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2213</TotalTime>
  <Words>283</Words>
  <Application>Microsoft Office PowerPoint</Application>
  <PresentationFormat>On-screen Show (4:3)</PresentationFormat>
  <Paragraphs>53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Georgia</vt:lpstr>
      <vt:lpstr>Wingdings</vt:lpstr>
      <vt:lpstr>Office Theme</vt:lpstr>
      <vt:lpstr>PowerPoint Presentation</vt:lpstr>
      <vt:lpstr>PowerPoint Presentation</vt:lpstr>
      <vt:lpstr>PowerPoint Presentation</vt:lpstr>
      <vt:lpstr>Money makes the world go round! </vt:lpstr>
      <vt:lpstr>Money Talks! </vt:lpstr>
      <vt:lpstr>Money is the root of all evil?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DR.TABATABAEI</dc:creator>
  <cp:lastModifiedBy>Internatioanl Office</cp:lastModifiedBy>
  <cp:revision>238</cp:revision>
  <dcterms:created xsi:type="dcterms:W3CDTF">2018-01-17T14:38:16Z</dcterms:created>
  <dcterms:modified xsi:type="dcterms:W3CDTF">2023-11-08T19:18:48Z</dcterms:modified>
</cp:coreProperties>
</file>